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8"/>
  </p:notesMasterIdLst>
  <p:sldIdLst>
    <p:sldId id="256" r:id="rId2"/>
    <p:sldId id="357" r:id="rId3"/>
    <p:sldId id="257" r:id="rId4"/>
    <p:sldId id="260" r:id="rId5"/>
    <p:sldId id="261" r:id="rId6"/>
    <p:sldId id="258" r:id="rId7"/>
    <p:sldId id="272" r:id="rId8"/>
    <p:sldId id="259" r:id="rId9"/>
    <p:sldId id="262" r:id="rId10"/>
    <p:sldId id="263" r:id="rId11"/>
    <p:sldId id="273" r:id="rId12"/>
    <p:sldId id="358" r:id="rId13"/>
    <p:sldId id="360" r:id="rId14"/>
    <p:sldId id="361" r:id="rId15"/>
    <p:sldId id="362" r:id="rId16"/>
    <p:sldId id="363" r:id="rId17"/>
    <p:sldId id="364" r:id="rId18"/>
    <p:sldId id="365" r:id="rId19"/>
    <p:sldId id="269" r:id="rId20"/>
    <p:sldId id="270" r:id="rId21"/>
    <p:sldId id="299" r:id="rId22"/>
    <p:sldId id="292" r:id="rId23"/>
    <p:sldId id="293" r:id="rId24"/>
    <p:sldId id="291" r:id="rId25"/>
    <p:sldId id="294" r:id="rId26"/>
    <p:sldId id="295" r:id="rId27"/>
    <p:sldId id="296" r:id="rId28"/>
    <p:sldId id="297" r:id="rId29"/>
    <p:sldId id="298" r:id="rId30"/>
    <p:sldId id="366" r:id="rId31"/>
    <p:sldId id="280" r:id="rId32"/>
    <p:sldId id="281" r:id="rId33"/>
    <p:sldId id="367" r:id="rId34"/>
    <p:sldId id="368" r:id="rId35"/>
    <p:sldId id="369" r:id="rId36"/>
    <p:sldId id="370" r:id="rId37"/>
    <p:sldId id="371" r:id="rId38"/>
    <p:sldId id="372" r:id="rId39"/>
    <p:sldId id="373" r:id="rId40"/>
    <p:sldId id="374" r:id="rId41"/>
    <p:sldId id="375" r:id="rId42"/>
    <p:sldId id="376" r:id="rId43"/>
    <p:sldId id="377" r:id="rId44"/>
    <p:sldId id="378" r:id="rId45"/>
    <p:sldId id="379" r:id="rId46"/>
    <p:sldId id="38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B3981-F15E-49D4-AC92-F4286B9F5AD6}" type="datetimeFigureOut">
              <a:rPr lang="en-US" smtClean="0"/>
              <a:t>6/24/2021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8775F-88BA-4BE1-B379-461BB26E8ABC}" type="slidenum">
              <a:rPr lang="en-US" smtClean="0"/>
              <a:t>‹#›</a:t>
            </a:fld>
            <a:endParaRPr lang="en-US"/>
          </a:p>
        </p:txBody>
      </p:sp>
    </p:spTree>
    <p:extLst>
      <p:ext uri="{BB962C8B-B14F-4D97-AF65-F5344CB8AC3E}">
        <p14:creationId xmlns:p14="http://schemas.microsoft.com/office/powerpoint/2010/main" val="142398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4B7CCC9-6165-4FB3-A09B-86FFC14410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80F9912-FF87-4954-BF83-8403E0F306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id="{125FDEBC-8E29-4C7C-94C3-B8FB79CA1F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0E74EC-859A-4C01-995C-16816318F511}" type="slidenum">
              <a:rPr lang="en-US" altLang="en-US"/>
              <a:pPr/>
              <a:t>33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A265418-86D6-4AC5-84C5-B8B7B4D750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C386727-6739-4F4A-A3E3-E7F60EA424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a:extLst>
              <a:ext uri="{FF2B5EF4-FFF2-40B4-BE49-F238E27FC236}">
                <a16:creationId xmlns:a16="http://schemas.microsoft.com/office/drawing/2014/main" id="{CC9BF280-BBE4-425A-888F-6F795F50E1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D5CA7A-BAC5-4617-915B-0367A3C60D72}" type="slidenum">
              <a:rPr lang="en-US" altLang="en-US"/>
              <a:pPr/>
              <a:t>42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B373566-C0BE-4187-BE7E-4B6165255A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32D41E4-345D-4309-BC55-01D30C5771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Slide Number Placeholder 3">
            <a:extLst>
              <a:ext uri="{FF2B5EF4-FFF2-40B4-BE49-F238E27FC236}">
                <a16:creationId xmlns:a16="http://schemas.microsoft.com/office/drawing/2014/main" id="{BA78F2B6-EC1A-42A2-AC0C-BAF870FAEB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95F852-4DE8-41AC-90B5-8BA95D06E4CA}" type="slidenum">
              <a:rPr lang="en-US" altLang="en-US"/>
              <a:pPr/>
              <a:t>43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95F53E7-A547-48B9-B48F-4C660A0832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EFA480B-0702-4A06-80D0-983408D2BD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0724" name="Slide Number Placeholder 3">
            <a:extLst>
              <a:ext uri="{FF2B5EF4-FFF2-40B4-BE49-F238E27FC236}">
                <a16:creationId xmlns:a16="http://schemas.microsoft.com/office/drawing/2014/main" id="{8A5EA737-B349-42B0-BB37-E5E7FAED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FCC3BB-B8AA-483B-864A-BA70568EADBD}" type="slidenum">
              <a:rPr lang="en-US" altLang="en-US"/>
              <a:pPr/>
              <a:t>44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E18DF89-44D6-460B-B8F3-591DC633B5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FEA29FA-1F80-42B9-8F6D-6A3FC9DA3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8" name="Slide Number Placeholder 3">
            <a:extLst>
              <a:ext uri="{FF2B5EF4-FFF2-40B4-BE49-F238E27FC236}">
                <a16:creationId xmlns:a16="http://schemas.microsoft.com/office/drawing/2014/main" id="{1D2D0B39-38D5-4EE2-BA26-CF1936D57E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158971-0D87-4938-8FFE-23C04F695ACD}" type="slidenum">
              <a:rPr lang="en-US" altLang="en-US"/>
              <a:pPr/>
              <a:t>45</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9DDF538-9F87-4C3D-98C9-DF425D0AD4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6750A41-6762-476F-A988-6ED2B0F9C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a:extLst>
              <a:ext uri="{FF2B5EF4-FFF2-40B4-BE49-F238E27FC236}">
                <a16:creationId xmlns:a16="http://schemas.microsoft.com/office/drawing/2014/main" id="{9B70C511-5268-4240-A112-9213BDC39C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89836C-EBD8-4A61-9673-A408A583B492}" type="slidenum">
              <a:rPr lang="en-US" altLang="en-US"/>
              <a:pPr/>
              <a:t>46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E4CFDE7-4F4D-4DCA-817E-9430364DD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64C60968-25B5-49CF-87CE-596A3946C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4" name="Slide Number Placeholder 3">
            <a:extLst>
              <a:ext uri="{FF2B5EF4-FFF2-40B4-BE49-F238E27FC236}">
                <a16:creationId xmlns:a16="http://schemas.microsoft.com/office/drawing/2014/main" id="{5C22677B-6506-4FDC-AC4A-4F5B766D2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CCCBBB-C5D6-4028-9FFF-45AC7C73E192}" type="slidenum">
              <a:rPr lang="en-US" altLang="en-US"/>
              <a:pPr/>
              <a:t>34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8ADB31E-3412-414A-9194-DB8A37933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7432CB5-89EC-4CDB-B4E8-3055C335E9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A1398793-C43B-4A44-8EE7-1B03CDEC5E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BE1185-97CE-4684-909C-B8C2BAF6C513}" type="slidenum">
              <a:rPr lang="en-US" altLang="en-US"/>
              <a:pPr/>
              <a:t>35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F8A696B-4E51-4AEB-956A-69725A65D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2004974-5A14-47EB-BBCD-0CC651B704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2532" name="Slide Number Placeholder 3">
            <a:extLst>
              <a:ext uri="{FF2B5EF4-FFF2-40B4-BE49-F238E27FC236}">
                <a16:creationId xmlns:a16="http://schemas.microsoft.com/office/drawing/2014/main" id="{D2753103-171B-4D37-8C59-2EB14370F3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4F084F-D84C-4C53-86A4-964F5CC4B68F}" type="slidenum">
              <a:rPr lang="en-US" altLang="en-US"/>
              <a:pPr/>
              <a:t>36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7AD9379-E4A4-46A1-BBED-2620325580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E383167-D531-44A3-BCDE-804F2F6FEC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6" name="Slide Number Placeholder 3">
            <a:extLst>
              <a:ext uri="{FF2B5EF4-FFF2-40B4-BE49-F238E27FC236}">
                <a16:creationId xmlns:a16="http://schemas.microsoft.com/office/drawing/2014/main" id="{B2C184AE-D5C3-4C46-84A4-6256D08C1C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011B0E-B8F2-4C1E-A880-94963A484913}" type="slidenum">
              <a:rPr lang="en-US" altLang="en-US"/>
              <a:pPr/>
              <a:t>37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8F96F7F-C675-42EE-8242-EDAD053147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5009C89-4460-4EEA-86F1-A1D5720A37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4580" name="Slide Number Placeholder 3">
            <a:extLst>
              <a:ext uri="{FF2B5EF4-FFF2-40B4-BE49-F238E27FC236}">
                <a16:creationId xmlns:a16="http://schemas.microsoft.com/office/drawing/2014/main" id="{90D26FE1-2511-40CD-ACAE-2D5471D981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220000-2985-418F-B813-5387EDC1DAE7}" type="slidenum">
              <a:rPr lang="en-US" altLang="en-US"/>
              <a:pPr/>
              <a:t>38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F1261CF-860F-4597-8D80-22CF9C9567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E03900C-EF9B-4B38-81A7-090358E721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4" name="Slide Number Placeholder 3">
            <a:extLst>
              <a:ext uri="{FF2B5EF4-FFF2-40B4-BE49-F238E27FC236}">
                <a16:creationId xmlns:a16="http://schemas.microsoft.com/office/drawing/2014/main" id="{FD9CBF84-0492-45D4-9AA1-A55544817D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D1A767-BEEF-4988-83FF-484C63C8842E}" type="slidenum">
              <a:rPr lang="en-US" altLang="en-US"/>
              <a:pPr/>
              <a:t>39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5D73CC8-17B0-4FC9-9777-D1ECDCC6C2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92541C4-C12D-47FE-BE33-4D79104E66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A65ECE60-137B-4C5A-B5EC-563F52032B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21D73B-DEDA-4E49-B5C9-902BFC470739}" type="slidenum">
              <a:rPr lang="en-US" altLang="en-US"/>
              <a:pPr/>
              <a:t>40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396170C-3F1A-408F-B4C4-55BDA39B28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2FF1EAC-6931-42C2-B575-09AE9A46F3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2" name="Slide Number Placeholder 3">
            <a:extLst>
              <a:ext uri="{FF2B5EF4-FFF2-40B4-BE49-F238E27FC236}">
                <a16:creationId xmlns:a16="http://schemas.microsoft.com/office/drawing/2014/main" id="{C055367E-DF33-493E-9817-4F348ADD1C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A3760C-5E9E-4D19-8597-74AE1A0C1689}" type="slidenum">
              <a:rPr lang="en-US" altLang="en-US"/>
              <a:pPr/>
              <a:t>41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192557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81DA6-DA25-4937-994F-23070988FFB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19925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224116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91359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83748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35366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297372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2404317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2002035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E939D30F-16D2-4CB7-9938-C2F0E8BCD6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5">
            <a:extLst>
              <a:ext uri="{FF2B5EF4-FFF2-40B4-BE49-F238E27FC236}">
                <a16:creationId xmlns:a16="http://schemas.microsoft.com/office/drawing/2014/main" id="{35B17FF6-1C0C-4EA1-81A5-A3960C94B8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6">
            <a:extLst>
              <a:ext uri="{FF2B5EF4-FFF2-40B4-BE49-F238E27FC236}">
                <a16:creationId xmlns:a16="http://schemas.microsoft.com/office/drawing/2014/main" id="{D1D4AA26-6287-420C-8141-DCE3713C0F28}"/>
              </a:ext>
            </a:extLst>
          </p:cNvPr>
          <p:cNvSpPr>
            <a:spLocks noGrp="1" noChangeArrowheads="1"/>
          </p:cNvSpPr>
          <p:nvPr>
            <p:ph type="sldNum" sz="quarter" idx="12"/>
          </p:nvPr>
        </p:nvSpPr>
        <p:spPr>
          <a:ln/>
        </p:spPr>
        <p:txBody>
          <a:bodyPr/>
          <a:lstStyle>
            <a:lvl1pPr>
              <a:defRPr/>
            </a:lvl1pPr>
          </a:lstStyle>
          <a:p>
            <a:fld id="{F5E4AE2D-F538-4383-B921-351CF27D3F58}" type="slidenum">
              <a:rPr lang="en-US" altLang="en-US"/>
              <a:pPr/>
              <a:t>‹#›</a:t>
            </a:fld>
            <a:endParaRPr lang="en-US" altLang="en-US"/>
          </a:p>
        </p:txBody>
      </p:sp>
    </p:spTree>
    <p:extLst>
      <p:ext uri="{BB962C8B-B14F-4D97-AF65-F5344CB8AC3E}">
        <p14:creationId xmlns:p14="http://schemas.microsoft.com/office/powerpoint/2010/main" val="415926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146020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399846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281DA6-DA25-4937-994F-23070988FFB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2444739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281DA6-DA25-4937-994F-23070988FFB9}" type="datetimeFigureOut">
              <a:rPr lang="en-US" smtClean="0"/>
              <a:pPr/>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1287878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253438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33898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7281DA6-DA25-4937-994F-23070988FFB9}" type="datetimeFigureOut">
              <a:rPr lang="en-US" smtClean="0"/>
              <a:pPr/>
              <a:t>6/24/2021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97317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281DA6-DA25-4937-994F-23070988FFB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78D4F-58C5-4A1C-B0BA-1F2D5BED5D67}" type="slidenum">
              <a:rPr lang="en-US" smtClean="0"/>
              <a:pPr/>
              <a:t>‹#›</a:t>
            </a:fld>
            <a:endParaRPr lang="en-US"/>
          </a:p>
        </p:txBody>
      </p:sp>
    </p:spTree>
    <p:extLst>
      <p:ext uri="{BB962C8B-B14F-4D97-AF65-F5344CB8AC3E}">
        <p14:creationId xmlns:p14="http://schemas.microsoft.com/office/powerpoint/2010/main" val="382928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281DA6-DA25-4937-994F-23070988FFB9}" type="datetimeFigureOut">
              <a:rPr lang="en-US" smtClean="0"/>
              <a:pPr/>
              <a:t>6/24/2021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A978D4F-58C5-4A1C-B0BA-1F2D5BED5D67}" type="slidenum">
              <a:rPr lang="en-US" smtClean="0"/>
              <a:pPr/>
              <a:t>‹#›</a:t>
            </a:fld>
            <a:endParaRPr lang="en-US"/>
          </a:p>
        </p:txBody>
      </p:sp>
    </p:spTree>
    <p:extLst>
      <p:ext uri="{BB962C8B-B14F-4D97-AF65-F5344CB8AC3E}">
        <p14:creationId xmlns:p14="http://schemas.microsoft.com/office/powerpoint/2010/main" val="143978094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0648"/>
            <a:ext cx="7851648" cy="2939752"/>
          </a:xfrm>
        </p:spPr>
        <p:txBody>
          <a:bodyPr/>
          <a:lstStyle/>
          <a:p>
            <a:r>
              <a:rPr lang="en-US" sz="4400" dirty="0" err="1"/>
              <a:t>Gawat</a:t>
            </a:r>
            <a:r>
              <a:rPr lang="en-US" sz="4400" dirty="0"/>
              <a:t> </a:t>
            </a:r>
            <a:r>
              <a:rPr lang="en-US" sz="4400" dirty="0" err="1"/>
              <a:t>Darurat</a:t>
            </a:r>
            <a:r>
              <a:rPr lang="en-US" sz="4400" dirty="0"/>
              <a:t> </a:t>
            </a:r>
            <a:r>
              <a:rPr lang="en-US" sz="4400" dirty="0" err="1"/>
              <a:t>Persalinan</a:t>
            </a:r>
            <a:endParaRPr lang="en-US" sz="4400" dirty="0"/>
          </a:p>
        </p:txBody>
      </p:sp>
      <p:sp>
        <p:nvSpPr>
          <p:cNvPr id="3" name="Subtitle 2"/>
          <p:cNvSpPr>
            <a:spLocks noGrp="1"/>
          </p:cNvSpPr>
          <p:nvPr>
            <p:ph type="subTitle" idx="1"/>
          </p:nvPr>
        </p:nvSpPr>
        <p:spPr/>
        <p:txBody>
          <a:bodyPr/>
          <a:lstStyle/>
          <a:p>
            <a:r>
              <a:rPr lang="en-US" dirty="0"/>
              <a:t>John </a:t>
            </a:r>
            <a:r>
              <a:rPr lang="en-US" dirty="0" err="1"/>
              <a:t>A.Kaput</a:t>
            </a:r>
            <a:r>
              <a:rPr lang="en-US" dirty="0"/>
              <a:t>.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Persiapan</a:t>
            </a:r>
            <a:endParaRPr lang="en-US" dirty="0"/>
          </a:p>
        </p:txBody>
      </p:sp>
      <p:sp>
        <p:nvSpPr>
          <p:cNvPr id="3" name="Content Placeholder 2"/>
          <p:cNvSpPr>
            <a:spLocks noGrp="1"/>
          </p:cNvSpPr>
          <p:nvPr>
            <p:ph idx="1"/>
          </p:nvPr>
        </p:nvSpPr>
        <p:spPr/>
        <p:txBody>
          <a:bodyPr/>
          <a:lstStyle/>
          <a:p>
            <a:r>
              <a:rPr lang="id-ID" dirty="0">
                <a:latin typeface="Times New Roman" pitchFamily="18" charset="0"/>
                <a:cs typeface="Times New Roman" pitchFamily="18" charset="0"/>
              </a:rPr>
              <a:t>Tersedianya </a:t>
            </a:r>
            <a:r>
              <a:rPr lang="id-ID" dirty="0">
                <a:solidFill>
                  <a:srgbClr val="FF0000"/>
                </a:solidFill>
                <a:latin typeface="Times New Roman" pitchFamily="18" charset="0"/>
                <a:cs typeface="Times New Roman" pitchFamily="18" charset="0"/>
              </a:rPr>
              <a:t>tim yang berkompeten </a:t>
            </a:r>
            <a:r>
              <a:rPr lang="id-ID" dirty="0">
                <a:latin typeface="Times New Roman" pitchFamily="18" charset="0"/>
                <a:cs typeface="Times New Roman" pitchFamily="18" charset="0"/>
              </a:rPr>
              <a:t>dalam penanganan kegawat daruratan</a:t>
            </a:r>
          </a:p>
          <a:p>
            <a:r>
              <a:rPr lang="id-ID" dirty="0">
                <a:latin typeface="Times New Roman" pitchFamily="18" charset="0"/>
                <a:cs typeface="Times New Roman" pitchFamily="18" charset="0"/>
              </a:rPr>
              <a:t>Tersedianya </a:t>
            </a:r>
            <a:r>
              <a:rPr lang="id-ID" dirty="0">
                <a:solidFill>
                  <a:srgbClr val="FF0000"/>
                </a:solidFill>
                <a:latin typeface="Times New Roman" pitchFamily="18" charset="0"/>
                <a:cs typeface="Times New Roman" pitchFamily="18" charset="0"/>
              </a:rPr>
              <a:t>peralatan kegawat daruratan </a:t>
            </a:r>
            <a:r>
              <a:rPr lang="id-ID"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obat</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 dan peralatan lainnya)</a:t>
            </a:r>
          </a:p>
          <a:p>
            <a:r>
              <a:rPr lang="id-ID" dirty="0">
                <a:latin typeface="Times New Roman" pitchFamily="18" charset="0"/>
                <a:cs typeface="Times New Roman" pitchFamily="18" charset="0"/>
              </a:rPr>
              <a:t>Tersedianya </a:t>
            </a:r>
            <a:r>
              <a:rPr lang="id-ID" dirty="0">
                <a:solidFill>
                  <a:srgbClr val="FF0000"/>
                </a:solidFill>
                <a:latin typeface="Times New Roman" pitchFamily="18" charset="0"/>
                <a:cs typeface="Times New Roman" pitchFamily="18" charset="0"/>
              </a:rPr>
              <a:t>tempat penanganan </a:t>
            </a:r>
            <a:r>
              <a:rPr lang="id-ID" dirty="0">
                <a:latin typeface="Times New Roman" pitchFamily="18" charset="0"/>
                <a:cs typeface="Times New Roman" pitchFamily="18" charset="0"/>
              </a:rPr>
              <a:t>(Rumah Sakit, Puskesmas)</a:t>
            </a:r>
          </a:p>
          <a:p>
            <a:r>
              <a:rPr lang="id-ID" dirty="0">
                <a:latin typeface="Times New Roman" pitchFamily="18" charset="0"/>
                <a:cs typeface="Times New Roman" pitchFamily="18" charset="0"/>
              </a:rPr>
              <a:t>Tersedianya </a:t>
            </a:r>
            <a:r>
              <a:rPr lang="id-ID" dirty="0">
                <a:solidFill>
                  <a:srgbClr val="FF0000"/>
                </a:solidFill>
                <a:latin typeface="Times New Roman" pitchFamily="18" charset="0"/>
                <a:cs typeface="Times New Roman" pitchFamily="18" charset="0"/>
              </a:rPr>
              <a:t>sistem pendukung </a:t>
            </a:r>
            <a:r>
              <a:rPr lang="id-ID" dirty="0">
                <a:latin typeface="Times New Roman" pitchFamily="18" charset="0"/>
                <a:cs typeface="Times New Roman" pitchFamily="18" charset="0"/>
              </a:rPr>
              <a:t>(Laboratorium, unit transfuse)</a:t>
            </a:r>
          </a:p>
          <a:p>
            <a:r>
              <a:rPr lang="id-ID" dirty="0">
                <a:solidFill>
                  <a:srgbClr val="FF0000"/>
                </a:solidFill>
                <a:latin typeface="Times New Roman" pitchFamily="18" charset="0"/>
                <a:cs typeface="Times New Roman" pitchFamily="18" charset="0"/>
              </a:rPr>
              <a:t>Sandard Prosedur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38962"/>
          </a:xfrm>
        </p:spPr>
        <p:txBody>
          <a:bodyPr/>
          <a:lstStyle/>
          <a:p>
            <a:endParaRPr lang="en-US" dirty="0"/>
          </a:p>
        </p:txBody>
      </p:sp>
      <p:sp>
        <p:nvSpPr>
          <p:cNvPr id="3" name="Content Placeholder 2"/>
          <p:cNvSpPr>
            <a:spLocks noGrp="1"/>
          </p:cNvSpPr>
          <p:nvPr>
            <p:ph idx="1"/>
          </p:nvPr>
        </p:nvSpPr>
        <p:spPr>
          <a:xfrm>
            <a:off x="457200" y="714356"/>
            <a:ext cx="8229600" cy="5610244"/>
          </a:xfrm>
        </p:spPr>
        <p:txBody>
          <a:bodyPr>
            <a:normAutofit/>
          </a:bodyPr>
          <a:lstStyle/>
          <a:p>
            <a:r>
              <a:rPr lang="en-US" sz="2400" dirty="0" err="1">
                <a:solidFill>
                  <a:srgbClr val="24BC2B"/>
                </a:solidFill>
              </a:rPr>
              <a:t>Reaksi</a:t>
            </a:r>
            <a:r>
              <a:rPr lang="en-US" sz="2400" dirty="0">
                <a:solidFill>
                  <a:srgbClr val="24BC2B"/>
                </a:solidFill>
              </a:rPr>
              <a:t> </a:t>
            </a:r>
            <a:r>
              <a:rPr lang="en-US" sz="2400" dirty="0" err="1">
                <a:solidFill>
                  <a:srgbClr val="24BC2B"/>
                </a:solidFill>
              </a:rPr>
              <a:t>terhadap</a:t>
            </a:r>
            <a:r>
              <a:rPr lang="en-US" sz="2400" dirty="0">
                <a:solidFill>
                  <a:srgbClr val="24BC2B"/>
                </a:solidFill>
              </a:rPr>
              <a:t> </a:t>
            </a:r>
            <a:r>
              <a:rPr lang="en-US" sz="2400" dirty="0" err="1">
                <a:solidFill>
                  <a:srgbClr val="24BC2B"/>
                </a:solidFill>
              </a:rPr>
              <a:t>suatu</a:t>
            </a:r>
            <a:r>
              <a:rPr lang="en-US" sz="2400" dirty="0">
                <a:solidFill>
                  <a:srgbClr val="24BC2B"/>
                </a:solidFill>
              </a:rPr>
              <a:t> </a:t>
            </a:r>
            <a:r>
              <a:rPr lang="en-US" sz="2400" dirty="0" err="1">
                <a:solidFill>
                  <a:srgbClr val="24BC2B"/>
                </a:solidFill>
              </a:rPr>
              <a:t>kegawatdaruratan</a:t>
            </a:r>
            <a:endParaRPr lang="en-US" sz="2400" dirty="0">
              <a:solidFill>
                <a:srgbClr val="24BC2B"/>
              </a:solidFill>
            </a:endParaRPr>
          </a:p>
          <a:p>
            <a:br>
              <a:rPr lang="en-US" sz="2400" dirty="0"/>
            </a:br>
            <a:r>
              <a:rPr lang="en-US" sz="2400" dirty="0" err="1"/>
              <a:t>Untuk</a:t>
            </a:r>
            <a:r>
              <a:rPr lang="en-US" sz="2400" dirty="0"/>
              <a:t> </a:t>
            </a:r>
            <a:r>
              <a:rPr lang="en-US" sz="2400" dirty="0" err="1"/>
              <a:t>bereaksi</a:t>
            </a:r>
            <a:r>
              <a:rPr lang="en-US" sz="2400" dirty="0"/>
              <a:t> </a:t>
            </a:r>
            <a:r>
              <a:rPr lang="en-US" sz="2400" dirty="0" err="1"/>
              <a:t>terhadap</a:t>
            </a:r>
            <a:r>
              <a:rPr lang="en-US" sz="2400" dirty="0"/>
              <a:t> </a:t>
            </a:r>
            <a:r>
              <a:rPr lang="en-US" sz="2400" dirty="0" err="1"/>
              <a:t>kegawatdaruratan</a:t>
            </a:r>
            <a:r>
              <a:rPr lang="en-US" sz="2400" dirty="0"/>
              <a:t> </a:t>
            </a:r>
            <a:r>
              <a:rPr lang="en-US" sz="2400" dirty="0" err="1"/>
              <a:t>secara</a:t>
            </a:r>
            <a:r>
              <a:rPr lang="en-US" sz="2400" dirty="0"/>
              <a:t> </a:t>
            </a:r>
            <a:r>
              <a:rPr lang="en-US" sz="2400" dirty="0" err="1"/>
              <a:t>benar</a:t>
            </a:r>
            <a:r>
              <a:rPr lang="en-US" sz="2400" dirty="0"/>
              <a:t> </a:t>
            </a:r>
            <a:r>
              <a:rPr lang="en-US" sz="2400" dirty="0" err="1"/>
              <a:t>dan</a:t>
            </a:r>
            <a:r>
              <a:rPr lang="en-US" sz="2400" dirty="0"/>
              <a:t> </a:t>
            </a:r>
            <a:r>
              <a:rPr lang="en-US" sz="2400" dirty="0" err="1"/>
              <a:t>efektif</a:t>
            </a:r>
            <a:r>
              <a:rPr lang="en-US" sz="2400" dirty="0"/>
              <a:t> </a:t>
            </a:r>
            <a:r>
              <a:rPr lang="en-US" sz="2400" dirty="0" err="1"/>
              <a:t>dibutuhkan</a:t>
            </a:r>
            <a:r>
              <a:rPr lang="en-US" sz="2400" dirty="0"/>
              <a:t> </a:t>
            </a:r>
            <a:r>
              <a:rPr lang="en-US" sz="2400" dirty="0" err="1">
                <a:solidFill>
                  <a:srgbClr val="FFC000"/>
                </a:solidFill>
              </a:rPr>
              <a:t>anggota</a:t>
            </a:r>
            <a:r>
              <a:rPr lang="en-US" sz="2400" dirty="0">
                <a:solidFill>
                  <a:srgbClr val="FFC000"/>
                </a:solidFill>
              </a:rPr>
              <a:t> </a:t>
            </a:r>
            <a:r>
              <a:rPr lang="en-US" sz="2400" dirty="0" err="1">
                <a:solidFill>
                  <a:srgbClr val="FFC000"/>
                </a:solidFill>
              </a:rPr>
              <a:t>tim</a:t>
            </a:r>
            <a:r>
              <a:rPr lang="en-US" sz="2400" dirty="0">
                <a:solidFill>
                  <a:srgbClr val="FFC000"/>
                </a:solidFill>
              </a:rPr>
              <a:t> </a:t>
            </a:r>
            <a:r>
              <a:rPr lang="en-US" sz="2400" dirty="0" err="1">
                <a:solidFill>
                  <a:srgbClr val="FFC000"/>
                </a:solidFill>
              </a:rPr>
              <a:t>medis</a:t>
            </a:r>
            <a:r>
              <a:rPr lang="en-US" sz="2400" dirty="0">
                <a:solidFill>
                  <a:srgbClr val="FFC000"/>
                </a:solidFill>
              </a:rPr>
              <a:t> </a:t>
            </a:r>
            <a:r>
              <a:rPr lang="en-US" sz="2400" dirty="0"/>
              <a:t>yang </a:t>
            </a:r>
            <a:r>
              <a:rPr lang="en-US" sz="2400" dirty="0" err="1"/>
              <a:t>mengetahui</a:t>
            </a:r>
            <a:r>
              <a:rPr lang="en-US" sz="2400" dirty="0"/>
              <a:t> </a:t>
            </a:r>
            <a:r>
              <a:rPr lang="en-US" sz="2400" dirty="0" err="1">
                <a:solidFill>
                  <a:srgbClr val="FFC000"/>
                </a:solidFill>
              </a:rPr>
              <a:t>peranannya</a:t>
            </a:r>
            <a:r>
              <a:rPr lang="en-US" sz="2400" dirty="0"/>
              <a:t> </a:t>
            </a:r>
            <a:r>
              <a:rPr lang="en-US" sz="2400" dirty="0" err="1"/>
              <a:t>masing-masing</a:t>
            </a:r>
            <a:r>
              <a:rPr lang="en-US" sz="2400" dirty="0"/>
              <a:t> </a:t>
            </a:r>
            <a:r>
              <a:rPr lang="en-US" sz="2400" dirty="0" err="1"/>
              <a:t>dan</a:t>
            </a:r>
            <a:r>
              <a:rPr lang="en-US" sz="2400" dirty="0"/>
              <a:t> </a:t>
            </a:r>
            <a:r>
              <a:rPr lang="en-US" sz="2400" dirty="0" err="1"/>
              <a:t>bagaimana</a:t>
            </a:r>
            <a:r>
              <a:rPr lang="en-US" sz="2400" dirty="0"/>
              <a:t> </a:t>
            </a:r>
            <a:r>
              <a:rPr lang="en-US" sz="2400" dirty="0" err="1"/>
              <a:t>suatu</a:t>
            </a:r>
            <a:r>
              <a:rPr lang="en-US" sz="2400" dirty="0"/>
              <a:t> </a:t>
            </a:r>
            <a:r>
              <a:rPr lang="en-US" sz="2400" dirty="0" err="1"/>
              <a:t>tim</a:t>
            </a:r>
            <a:r>
              <a:rPr lang="en-US" sz="2400" dirty="0"/>
              <a:t> </a:t>
            </a:r>
            <a:r>
              <a:rPr lang="en-US" sz="2400" dirty="0" err="1"/>
              <a:t>harus</a:t>
            </a:r>
            <a:r>
              <a:rPr lang="en-US" sz="2400" dirty="0"/>
              <a:t> </a:t>
            </a:r>
            <a:r>
              <a:rPr lang="en-US" sz="2400" dirty="0" err="1">
                <a:solidFill>
                  <a:srgbClr val="FF0000"/>
                </a:solidFill>
              </a:rPr>
              <a:t>berfungsi</a:t>
            </a:r>
            <a:r>
              <a:rPr lang="en-US" sz="2400" dirty="0"/>
              <a:t> </a:t>
            </a:r>
            <a:r>
              <a:rPr lang="en-US" sz="2400" dirty="0" err="1"/>
              <a:t>untuk</a:t>
            </a:r>
            <a:r>
              <a:rPr lang="en-US" sz="2400" dirty="0"/>
              <a:t> </a:t>
            </a:r>
            <a:r>
              <a:rPr lang="en-US" sz="2400" dirty="0" err="1"/>
              <a:t>memberikan</a:t>
            </a:r>
            <a:r>
              <a:rPr lang="en-US" sz="2400" dirty="0"/>
              <a:t> </a:t>
            </a:r>
            <a:r>
              <a:rPr lang="en-US" sz="2400" dirty="0" err="1"/>
              <a:t>reaksi</a:t>
            </a:r>
            <a:r>
              <a:rPr lang="en-US" sz="2400" dirty="0"/>
              <a:t> yang paling </a:t>
            </a:r>
            <a:r>
              <a:rPr lang="en-US" sz="2400" dirty="0" err="1"/>
              <a:t>efektif</a:t>
            </a:r>
            <a:r>
              <a:rPr lang="en-US" sz="2400" dirty="0"/>
              <a:t> </a:t>
            </a:r>
            <a:r>
              <a:rPr lang="en-US" sz="2400" dirty="0" err="1"/>
              <a:t>terhadap</a:t>
            </a:r>
            <a:r>
              <a:rPr lang="en-US" sz="2400" dirty="0"/>
              <a:t> </a:t>
            </a:r>
            <a:r>
              <a:rPr lang="en-US" sz="2400" dirty="0" err="1"/>
              <a:t>suatu</a:t>
            </a:r>
            <a:r>
              <a:rPr lang="en-US" sz="2400" dirty="0"/>
              <a:t> </a:t>
            </a:r>
            <a:r>
              <a:rPr lang="en-US" sz="2400" dirty="0" err="1"/>
              <a:t>kegawatdaruratan</a:t>
            </a:r>
            <a:r>
              <a:rPr lang="en-US" sz="2400" dirty="0"/>
              <a:t>.</a:t>
            </a:r>
            <a:br>
              <a:rPr lang="en-US" sz="2400" dirty="0"/>
            </a:br>
            <a:br>
              <a:rPr lang="en-US" sz="2400" dirty="0"/>
            </a:br>
            <a:r>
              <a:rPr lang="en-US" sz="2400" dirty="0"/>
              <a:t>Para </a:t>
            </a:r>
            <a:r>
              <a:rPr lang="en-US" sz="2400" dirty="0" err="1"/>
              <a:t>anggota</a:t>
            </a:r>
            <a:r>
              <a:rPr lang="en-US" sz="2400" dirty="0"/>
              <a:t> </a:t>
            </a:r>
            <a:r>
              <a:rPr lang="en-US" sz="2400" dirty="0" err="1"/>
              <a:t>tim</a:t>
            </a:r>
            <a:r>
              <a:rPr lang="en-US" sz="2400" dirty="0"/>
              <a:t> </a:t>
            </a:r>
            <a:r>
              <a:rPr lang="en-US" sz="2400" dirty="0" err="1"/>
              <a:t>harus</a:t>
            </a:r>
            <a:r>
              <a:rPr lang="en-US" sz="2400" dirty="0"/>
              <a:t> </a:t>
            </a:r>
            <a:r>
              <a:rPr lang="en-US" sz="2400" dirty="0" err="1"/>
              <a:t>mengetahui</a:t>
            </a:r>
            <a:r>
              <a:rPr lang="en-US" sz="2400" dirty="0"/>
              <a:t> :</a:t>
            </a:r>
            <a:br>
              <a:rPr lang="en-US" sz="2400" dirty="0"/>
            </a:br>
            <a:r>
              <a:rPr lang="en-US" sz="2400" b="1" dirty="0">
                <a:solidFill>
                  <a:srgbClr val="FFFF00"/>
                </a:solidFill>
              </a:rPr>
              <a:t>1. </a:t>
            </a:r>
            <a:r>
              <a:rPr lang="en-US" sz="2400" b="1" dirty="0" err="1">
                <a:solidFill>
                  <a:srgbClr val="FFFF00"/>
                </a:solidFill>
              </a:rPr>
              <a:t>Keadaan</a:t>
            </a:r>
            <a:r>
              <a:rPr lang="en-US" sz="2400" b="1" dirty="0">
                <a:solidFill>
                  <a:srgbClr val="FFFF00"/>
                </a:solidFill>
              </a:rPr>
              <a:t> </a:t>
            </a:r>
            <a:r>
              <a:rPr lang="en-US" sz="2400" b="1" dirty="0" err="1">
                <a:solidFill>
                  <a:srgbClr val="FFFF00"/>
                </a:solidFill>
              </a:rPr>
              <a:t>klinis</a:t>
            </a:r>
            <a:r>
              <a:rPr lang="en-US" sz="2400" b="1" dirty="0">
                <a:solidFill>
                  <a:srgbClr val="FFFF00"/>
                </a:solidFill>
              </a:rPr>
              <a:t>, diagnosis </a:t>
            </a:r>
            <a:r>
              <a:rPr lang="en-US" sz="2400" b="1" dirty="0" err="1">
                <a:solidFill>
                  <a:srgbClr val="FFFF00"/>
                </a:solidFill>
              </a:rPr>
              <a:t>dan</a:t>
            </a:r>
            <a:r>
              <a:rPr lang="en-US" sz="2400" b="1" dirty="0">
                <a:solidFill>
                  <a:srgbClr val="FFFF00"/>
                </a:solidFill>
              </a:rPr>
              <a:t> </a:t>
            </a:r>
            <a:r>
              <a:rPr lang="en-US" sz="2400" b="1" dirty="0" err="1">
                <a:solidFill>
                  <a:srgbClr val="FFFF00"/>
                </a:solidFill>
              </a:rPr>
              <a:t>penanganannya</a:t>
            </a:r>
            <a:br>
              <a:rPr lang="en-US" sz="2400" b="1" dirty="0">
                <a:solidFill>
                  <a:srgbClr val="FFFF00"/>
                </a:solidFill>
              </a:rPr>
            </a:br>
            <a:r>
              <a:rPr lang="en-US" sz="2400" b="1" dirty="0">
                <a:solidFill>
                  <a:srgbClr val="FFFF00"/>
                </a:solidFill>
              </a:rPr>
              <a:t>2. </a:t>
            </a:r>
            <a:r>
              <a:rPr lang="en-US" sz="2400" b="1" dirty="0" err="1">
                <a:solidFill>
                  <a:srgbClr val="FFFF00"/>
                </a:solidFill>
              </a:rPr>
              <a:t>Kegunaan</a:t>
            </a:r>
            <a:r>
              <a:rPr lang="en-US" sz="2400" b="1" dirty="0">
                <a:solidFill>
                  <a:srgbClr val="FFFF00"/>
                </a:solidFill>
              </a:rPr>
              <a:t>, </a:t>
            </a:r>
            <a:r>
              <a:rPr lang="en-US" sz="2400" b="1" dirty="0" err="1">
                <a:solidFill>
                  <a:srgbClr val="FFFF00"/>
                </a:solidFill>
              </a:rPr>
              <a:t>pemberian</a:t>
            </a:r>
            <a:r>
              <a:rPr lang="en-US" sz="2400" b="1" dirty="0">
                <a:solidFill>
                  <a:srgbClr val="FFFF00"/>
                </a:solidFill>
              </a:rPr>
              <a:t> </a:t>
            </a:r>
            <a:r>
              <a:rPr lang="en-US" sz="2400" b="1" dirty="0" err="1">
                <a:solidFill>
                  <a:srgbClr val="FFFF00"/>
                </a:solidFill>
              </a:rPr>
              <a:t>dan</a:t>
            </a:r>
            <a:r>
              <a:rPr lang="en-US" sz="2400" b="1" dirty="0">
                <a:solidFill>
                  <a:srgbClr val="FFFF00"/>
                </a:solidFill>
              </a:rPr>
              <a:t> </a:t>
            </a:r>
            <a:r>
              <a:rPr lang="en-US" sz="2400" b="1" dirty="0" err="1">
                <a:solidFill>
                  <a:srgbClr val="FFFF00"/>
                </a:solidFill>
              </a:rPr>
              <a:t>efek</a:t>
            </a:r>
            <a:r>
              <a:rPr lang="en-US" sz="2400" b="1" dirty="0">
                <a:solidFill>
                  <a:srgbClr val="FFFF00"/>
                </a:solidFill>
              </a:rPr>
              <a:t> </a:t>
            </a:r>
            <a:r>
              <a:rPr lang="en-US" sz="2400" b="1" dirty="0" err="1">
                <a:solidFill>
                  <a:srgbClr val="FFFF00"/>
                </a:solidFill>
              </a:rPr>
              <a:t>samping</a:t>
            </a:r>
            <a:r>
              <a:rPr lang="en-US" sz="2400" b="1" dirty="0">
                <a:solidFill>
                  <a:srgbClr val="FFFF00"/>
                </a:solidFill>
              </a:rPr>
              <a:t> </a:t>
            </a:r>
            <a:r>
              <a:rPr lang="en-US" sz="2400" b="1" dirty="0" err="1">
                <a:solidFill>
                  <a:srgbClr val="FFFF00"/>
                </a:solidFill>
              </a:rPr>
              <a:t>obat</a:t>
            </a:r>
            <a:r>
              <a:rPr lang="en-US" sz="2400" b="1" dirty="0">
                <a:solidFill>
                  <a:srgbClr val="FFFF00"/>
                </a:solidFill>
              </a:rPr>
              <a:t>-</a:t>
            </a:r>
            <a:br>
              <a:rPr lang="en-US" sz="2400" b="1" dirty="0">
                <a:solidFill>
                  <a:srgbClr val="FFFF00"/>
                </a:solidFill>
              </a:rPr>
            </a:br>
            <a:r>
              <a:rPr lang="en-US" sz="2400" b="1" dirty="0">
                <a:solidFill>
                  <a:srgbClr val="FFFF00"/>
                </a:solidFill>
              </a:rPr>
              <a:t>    </a:t>
            </a:r>
            <a:r>
              <a:rPr lang="en-US" sz="2400" b="1" dirty="0" err="1">
                <a:solidFill>
                  <a:srgbClr val="FFFF00"/>
                </a:solidFill>
              </a:rPr>
              <a:t>obatan</a:t>
            </a:r>
            <a:br>
              <a:rPr lang="en-US" sz="2400" b="1" dirty="0">
                <a:solidFill>
                  <a:srgbClr val="FFFF00"/>
                </a:solidFill>
              </a:rPr>
            </a:br>
            <a:r>
              <a:rPr lang="en-US" sz="2400" b="1" dirty="0">
                <a:solidFill>
                  <a:srgbClr val="FFFF00"/>
                </a:solidFill>
              </a:rPr>
              <a:t>3. </a:t>
            </a:r>
            <a:r>
              <a:rPr lang="en-US" sz="2400" b="1" dirty="0" err="1">
                <a:solidFill>
                  <a:srgbClr val="FFFF00"/>
                </a:solidFill>
              </a:rPr>
              <a:t>Peralatan</a:t>
            </a:r>
            <a:r>
              <a:rPr lang="en-US" sz="2400" b="1" dirty="0">
                <a:solidFill>
                  <a:srgbClr val="FFFF00"/>
                </a:solidFill>
              </a:rPr>
              <a:t> </a:t>
            </a:r>
            <a:r>
              <a:rPr lang="en-US" sz="2400" b="1" dirty="0" err="1">
                <a:solidFill>
                  <a:srgbClr val="FFFF00"/>
                </a:solidFill>
              </a:rPr>
              <a:t>gawat</a:t>
            </a:r>
            <a:r>
              <a:rPr lang="en-US" sz="2400" b="1" dirty="0">
                <a:solidFill>
                  <a:srgbClr val="FFFF00"/>
                </a:solidFill>
              </a:rPr>
              <a:t> </a:t>
            </a:r>
            <a:r>
              <a:rPr lang="en-US" sz="2400" b="1" dirty="0" err="1">
                <a:solidFill>
                  <a:srgbClr val="FFFF00"/>
                </a:solidFill>
              </a:rPr>
              <a:t>darurat</a:t>
            </a:r>
            <a:r>
              <a:rPr lang="en-US" sz="2400" b="1" dirty="0">
                <a:solidFill>
                  <a:srgbClr val="FFFF00"/>
                </a:solidFill>
              </a:rPr>
              <a:t> </a:t>
            </a:r>
            <a:r>
              <a:rPr lang="en-US" sz="2400" b="1" dirty="0" err="1">
                <a:solidFill>
                  <a:srgbClr val="FFFF00"/>
                </a:solidFill>
              </a:rPr>
              <a:t>dan</a:t>
            </a:r>
            <a:r>
              <a:rPr lang="en-US" sz="2400" b="1" dirty="0">
                <a:solidFill>
                  <a:srgbClr val="FFFF00"/>
                </a:solidFill>
              </a:rPr>
              <a:t> </a:t>
            </a:r>
            <a:r>
              <a:rPr lang="en-US" sz="2400" b="1" dirty="0" err="1">
                <a:solidFill>
                  <a:srgbClr val="FFFF00"/>
                </a:solidFill>
              </a:rPr>
              <a:t>cara</a:t>
            </a:r>
            <a:r>
              <a:rPr lang="en-US" sz="2400" b="1" dirty="0">
                <a:solidFill>
                  <a:srgbClr val="FFFF00"/>
                </a:solidFill>
              </a:rPr>
              <a:t> </a:t>
            </a:r>
            <a:r>
              <a:rPr lang="en-US" sz="2400" b="1" dirty="0" err="1">
                <a:solidFill>
                  <a:srgbClr val="FFFF00"/>
                </a:solidFill>
              </a:rPr>
              <a:t>kerjanya</a:t>
            </a:r>
            <a:endParaRPr lang="en-US" b="1"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5973-B0C9-45C5-8514-E07BB8E594FD}"/>
              </a:ext>
            </a:extLst>
          </p:cNvPr>
          <p:cNvSpPr>
            <a:spLocks noGrp="1"/>
          </p:cNvSpPr>
          <p:nvPr>
            <p:ph type="title"/>
          </p:nvPr>
        </p:nvSpPr>
        <p:spPr/>
        <p:txBody>
          <a:bodyPr/>
          <a:lstStyle/>
          <a:p>
            <a:r>
              <a:rPr lang="en-US" sz="3200" dirty="0" err="1"/>
              <a:t>Gawat</a:t>
            </a:r>
            <a:r>
              <a:rPr lang="en-US" sz="3200" dirty="0"/>
              <a:t> </a:t>
            </a:r>
            <a:r>
              <a:rPr lang="en-US" sz="3200" dirty="0" err="1"/>
              <a:t>darurat</a:t>
            </a:r>
            <a:r>
              <a:rPr lang="en-US" sz="3200" dirty="0"/>
              <a:t> </a:t>
            </a:r>
            <a:r>
              <a:rPr lang="en-US" sz="3200" dirty="0" err="1"/>
              <a:t>dalam</a:t>
            </a:r>
            <a:r>
              <a:rPr lang="en-US" sz="3200" dirty="0"/>
              <a:t> proses </a:t>
            </a:r>
            <a:r>
              <a:rPr lang="en-US" sz="3200" dirty="0" err="1"/>
              <a:t>persalinan</a:t>
            </a:r>
            <a:r>
              <a:rPr lang="en-US" sz="3200" dirty="0"/>
              <a:t> yang </a:t>
            </a:r>
            <a:r>
              <a:rPr lang="en-US" sz="3200" dirty="0" err="1"/>
              <a:t>perlu</a:t>
            </a:r>
            <a:r>
              <a:rPr lang="en-US" sz="3200" dirty="0"/>
              <a:t> </a:t>
            </a:r>
            <a:r>
              <a:rPr lang="en-US" sz="3200" dirty="0" err="1"/>
              <a:t>diwaspadai</a:t>
            </a:r>
            <a:r>
              <a:rPr lang="en-US" sz="3200" dirty="0"/>
              <a:t> :</a:t>
            </a:r>
          </a:p>
        </p:txBody>
      </p:sp>
      <p:sp>
        <p:nvSpPr>
          <p:cNvPr id="3" name="Content Placeholder 2">
            <a:extLst>
              <a:ext uri="{FF2B5EF4-FFF2-40B4-BE49-F238E27FC236}">
                <a16:creationId xmlns:a16="http://schemas.microsoft.com/office/drawing/2014/main" id="{093E21FA-F453-4A46-9AA7-3764B942B1B0}"/>
              </a:ext>
            </a:extLst>
          </p:cNvPr>
          <p:cNvSpPr>
            <a:spLocks noGrp="1"/>
          </p:cNvSpPr>
          <p:nvPr>
            <p:ph idx="1"/>
          </p:nvPr>
        </p:nvSpPr>
        <p:spPr/>
        <p:txBody>
          <a:bodyPr>
            <a:normAutofit/>
          </a:bodyPr>
          <a:lstStyle/>
          <a:p>
            <a:r>
              <a:rPr lang="en-US" sz="3200" dirty="0" err="1">
                <a:solidFill>
                  <a:srgbClr val="FFC000"/>
                </a:solidFill>
              </a:rPr>
              <a:t>Distosia</a:t>
            </a:r>
            <a:r>
              <a:rPr lang="en-US" sz="3200" dirty="0">
                <a:solidFill>
                  <a:srgbClr val="FFC000"/>
                </a:solidFill>
              </a:rPr>
              <a:t> bahu,</a:t>
            </a:r>
          </a:p>
          <a:p>
            <a:r>
              <a:rPr lang="en-US" sz="3200" dirty="0" err="1">
                <a:solidFill>
                  <a:srgbClr val="FFC000"/>
                </a:solidFill>
              </a:rPr>
              <a:t>Inversio</a:t>
            </a:r>
            <a:r>
              <a:rPr lang="en-US" sz="3200" dirty="0">
                <a:solidFill>
                  <a:srgbClr val="FFC000"/>
                </a:solidFill>
              </a:rPr>
              <a:t> uteri</a:t>
            </a:r>
          </a:p>
          <a:p>
            <a:r>
              <a:rPr lang="en-US" sz="3200" dirty="0" err="1">
                <a:solidFill>
                  <a:srgbClr val="FFC000"/>
                </a:solidFill>
              </a:rPr>
              <a:t>Perdarahan</a:t>
            </a:r>
            <a:r>
              <a:rPr lang="en-US" sz="3200" dirty="0">
                <a:solidFill>
                  <a:srgbClr val="FFC000"/>
                </a:solidFill>
              </a:rPr>
              <a:t> post partum</a:t>
            </a:r>
          </a:p>
        </p:txBody>
      </p:sp>
    </p:spTree>
    <p:extLst>
      <p:ext uri="{BB962C8B-B14F-4D97-AF65-F5344CB8AC3E}">
        <p14:creationId xmlns:p14="http://schemas.microsoft.com/office/powerpoint/2010/main" val="409863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3A03E29-3254-4798-9EEF-7A8B1568039A}"/>
              </a:ext>
            </a:extLst>
          </p:cNvPr>
          <p:cNvSpPr>
            <a:spLocks noGrp="1" noChangeArrowheads="1"/>
          </p:cNvSpPr>
          <p:nvPr>
            <p:ph type="ctrTitle"/>
          </p:nvPr>
        </p:nvSpPr>
        <p:spPr>
          <a:xfrm>
            <a:off x="153194" y="1412776"/>
            <a:ext cx="8837612" cy="1447800"/>
          </a:xfrm>
        </p:spPr>
        <p:txBody>
          <a:bodyPr/>
          <a:lstStyle/>
          <a:p>
            <a:pPr algn="r"/>
            <a:r>
              <a:rPr lang="en-US" altLang="en-US" sz="6600" dirty="0">
                <a:solidFill>
                  <a:srgbClr val="FFFF00"/>
                </a:solidFill>
                <a:latin typeface="Tahoma" panose="020B0604030504040204" pitchFamily="34" charset="0"/>
              </a:rPr>
              <a:t>DISTOSIA BAHU</a:t>
            </a:r>
          </a:p>
        </p:txBody>
      </p:sp>
      <p:sp>
        <p:nvSpPr>
          <p:cNvPr id="28675" name="Rectangle 3">
            <a:extLst>
              <a:ext uri="{FF2B5EF4-FFF2-40B4-BE49-F238E27FC236}">
                <a16:creationId xmlns:a16="http://schemas.microsoft.com/office/drawing/2014/main" id="{818B3D99-0756-4279-A44C-73180CADFD68}"/>
              </a:ext>
            </a:extLst>
          </p:cNvPr>
          <p:cNvSpPr>
            <a:spLocks noGrp="1" noChangeArrowheads="1"/>
          </p:cNvSpPr>
          <p:nvPr>
            <p:ph type="subTitle" idx="1"/>
          </p:nvPr>
        </p:nvSpPr>
        <p:spPr>
          <a:xfrm>
            <a:off x="763588" y="5791200"/>
            <a:ext cx="8151812" cy="457200"/>
          </a:xfrm>
          <a:effectLst>
            <a:outerShdw dist="53882" dir="2700000" algn="ctr" rotWithShape="0">
              <a:schemeClr val="bg2"/>
            </a:outerShdw>
          </a:effectLst>
        </p:spPr>
        <p:txBody>
          <a:bodyPr/>
          <a:lstStyle/>
          <a:p>
            <a:pPr algn="r">
              <a:lnSpc>
                <a:spcPct val="90000"/>
              </a:lnSpc>
            </a:pPr>
            <a:endParaRPr lang="en-US" altLang="en-US" sz="2000" b="1" dirty="0">
              <a:solidFill>
                <a:srgbClr val="66FFFF"/>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75" fill="hold"/>
                                        <p:tgtEl>
                                          <p:spTgt spid="28674"/>
                                        </p:tgtEl>
                                        <p:attrNameLst>
                                          <p:attrName>ppt_x</p:attrName>
                                        </p:attrNameLst>
                                      </p:cBhvr>
                                      <p:tavLst>
                                        <p:tav tm="0">
                                          <p:val>
                                            <p:strVal val="0-#ppt_w/2"/>
                                          </p:val>
                                        </p:tav>
                                        <p:tav tm="100000">
                                          <p:val>
                                            <p:strVal val="#ppt_x"/>
                                          </p:val>
                                        </p:tav>
                                      </p:tavLst>
                                    </p:anim>
                                    <p:anim calcmode="lin" valueType="num">
                                      <p:cBhvr additive="base">
                                        <p:cTn id="8" dur="75" fill="hold"/>
                                        <p:tgtEl>
                                          <p:spTgt spid="286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B6A560B2-06E0-4A60-B7D9-81EB87E42B43}"/>
              </a:ext>
            </a:extLst>
          </p:cNvPr>
          <p:cNvSpPr>
            <a:spLocks noGrp="1" noChangeArrowheads="1"/>
          </p:cNvSpPr>
          <p:nvPr>
            <p:ph type="body" idx="1"/>
          </p:nvPr>
        </p:nvSpPr>
        <p:spPr>
          <a:xfrm>
            <a:off x="685800" y="838200"/>
            <a:ext cx="7391400" cy="5181600"/>
          </a:xfrm>
          <a:effectLst>
            <a:outerShdw dist="17961" dir="2700000" algn="ctr" rotWithShape="0">
              <a:schemeClr val="bg2"/>
            </a:outerShdw>
          </a:effectLst>
        </p:spPr>
        <p:txBody>
          <a:bodyPr/>
          <a:lstStyle/>
          <a:p>
            <a:pPr marL="0" indent="0" algn="just">
              <a:lnSpc>
                <a:spcPct val="90000"/>
              </a:lnSpc>
              <a:buFont typeface="Monotype Sorts" charset="2"/>
              <a:buNone/>
            </a:pPr>
            <a:r>
              <a:rPr lang="en-US" altLang="en-US" sz="3600" b="1">
                <a:solidFill>
                  <a:srgbClr val="FFFF00"/>
                </a:solidFill>
                <a:cs typeface="Tahoma" panose="020B0604030504040204" pitchFamily="34" charset="0"/>
              </a:rPr>
              <a:t>DISTOSIA BAHU</a:t>
            </a:r>
            <a:r>
              <a:rPr lang="en-US" altLang="en-US" sz="2800" b="1">
                <a:cs typeface="Tahoma" panose="020B0604030504040204" pitchFamily="34" charset="0"/>
              </a:rPr>
              <a:t> </a:t>
            </a:r>
            <a:r>
              <a:rPr lang="en-US" altLang="en-US" sz="2800" b="1">
                <a:latin typeface="Souvenir Lt BT" pitchFamily="18" charset="0"/>
                <a:cs typeface="Tahoma" panose="020B0604030504040204" pitchFamily="34" charset="0"/>
              </a:rPr>
              <a:t>terutama disebab-kan oleh deformitas panggul, kegagalan bahu untuk melipat kedalam panggul (mis. pada makrosomia) disebabkan oleh fase aktif dan persalinan kala II yang pendek pada multipara, sehingga penurunan kepala yang terlalu cepat akan menyebabkan bahu tidak melipat pada saat melalui jalan lahir atau kepala telah melalui pintu tengah panggul setelah mengalami pemanjangan kala II sebelum bahu berhasil melipat masuk ke dalam panggul.</a:t>
            </a:r>
            <a:endParaRPr lang="en-US" altLang="en-US" sz="2800" b="1">
              <a:latin typeface="Souvenir Lt BT" pitchFamily="18" charset="0"/>
              <a:cs typeface="Arial" panose="020B0604020202020204" pitchFamily="34" charset="0"/>
            </a:endParaRPr>
          </a:p>
          <a:p>
            <a:pPr marL="0" indent="0">
              <a:lnSpc>
                <a:spcPct val="90000"/>
              </a:lnSpc>
            </a:pPr>
            <a:endParaRPr lang="en-US" altLang="en-US" sz="2800" b="1">
              <a:latin typeface="Souvenir Lt BT"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93D6C62-747E-497F-BEDA-FBB1E54541DF}"/>
              </a:ext>
            </a:extLst>
          </p:cNvPr>
          <p:cNvSpPr>
            <a:spLocks noGrp="1" noChangeArrowheads="1"/>
          </p:cNvSpPr>
          <p:nvPr>
            <p:ph type="title"/>
          </p:nvPr>
        </p:nvSpPr>
        <p:spPr>
          <a:xfrm>
            <a:off x="609600" y="457200"/>
            <a:ext cx="7772400" cy="609600"/>
          </a:xfrm>
        </p:spPr>
        <p:txBody>
          <a:bodyPr/>
          <a:lstStyle/>
          <a:p>
            <a:r>
              <a:rPr lang="en-US" altLang="en-US" sz="4000">
                <a:solidFill>
                  <a:srgbClr val="99FF33"/>
                </a:solidFill>
              </a:rPr>
              <a:t>INSIDENS</a:t>
            </a:r>
          </a:p>
        </p:txBody>
      </p:sp>
      <p:sp>
        <p:nvSpPr>
          <p:cNvPr id="31747" name="Rectangle 3">
            <a:extLst>
              <a:ext uri="{FF2B5EF4-FFF2-40B4-BE49-F238E27FC236}">
                <a16:creationId xmlns:a16="http://schemas.microsoft.com/office/drawing/2014/main" id="{469BAAA1-6413-40DB-8AC8-E87236E66055}"/>
              </a:ext>
            </a:extLst>
          </p:cNvPr>
          <p:cNvSpPr>
            <a:spLocks noGrp="1" noChangeArrowheads="1"/>
          </p:cNvSpPr>
          <p:nvPr>
            <p:ph type="body" idx="1"/>
          </p:nvPr>
        </p:nvSpPr>
        <p:spPr>
          <a:xfrm>
            <a:off x="609600" y="1447800"/>
            <a:ext cx="7620000" cy="4114800"/>
          </a:xfrm>
        </p:spPr>
        <p:txBody>
          <a:bodyPr>
            <a:normAutofit lnSpcReduction="10000"/>
          </a:bodyPr>
          <a:lstStyle/>
          <a:p>
            <a:pPr algn="just">
              <a:lnSpc>
                <a:spcPct val="90000"/>
              </a:lnSpc>
            </a:pPr>
            <a:r>
              <a:rPr lang="en-US" altLang="en-US" sz="2800" b="1">
                <a:solidFill>
                  <a:srgbClr val="FFFF00"/>
                </a:solidFill>
                <a:effectLst/>
                <a:cs typeface="Tahoma" panose="020B0604030504040204" pitchFamily="34" charset="0"/>
              </a:rPr>
              <a:t>Distosia bahu adalah kegawat daruratan obstetrik</a:t>
            </a:r>
          </a:p>
          <a:p>
            <a:pPr algn="just">
              <a:lnSpc>
                <a:spcPct val="90000"/>
              </a:lnSpc>
            </a:pPr>
            <a:r>
              <a:rPr lang="en-US" altLang="en-US" sz="2800" b="1">
                <a:solidFill>
                  <a:srgbClr val="66FFFF"/>
                </a:solidFill>
                <a:effectLst/>
                <a:cs typeface="Tahoma" panose="020B0604030504040204" pitchFamily="34" charset="0"/>
              </a:rPr>
              <a:t>Kegagalan untuk melahirkan bahu secara spontan menempatkan ibu dan bayi berisiko untuk terjadinya trauma</a:t>
            </a:r>
          </a:p>
          <a:p>
            <a:pPr algn="just">
              <a:lnSpc>
                <a:spcPct val="90000"/>
              </a:lnSpc>
            </a:pPr>
            <a:r>
              <a:rPr lang="en-US" altLang="en-US" sz="2800" b="1">
                <a:solidFill>
                  <a:srgbClr val="66FFFF"/>
                </a:solidFill>
                <a:effectLst/>
                <a:cs typeface="Tahoma" panose="020B0604030504040204" pitchFamily="34" charset="0"/>
              </a:rPr>
              <a:t>Insidens berkisar antara 0.3-1%</a:t>
            </a:r>
          </a:p>
          <a:p>
            <a:pPr algn="just">
              <a:lnSpc>
                <a:spcPct val="90000"/>
              </a:lnSpc>
            </a:pPr>
            <a:r>
              <a:rPr lang="en-US" altLang="en-US" sz="2800" b="1">
                <a:solidFill>
                  <a:srgbClr val="66FFFF"/>
                </a:solidFill>
                <a:effectLst/>
                <a:cs typeface="Tahoma" panose="020B0604030504040204" pitchFamily="34" charset="0"/>
              </a:rPr>
              <a:t>Pada BB bayi diatas 4,000 g insidens meningkat menjadi 5-7%</a:t>
            </a:r>
          </a:p>
          <a:p>
            <a:pPr algn="just">
              <a:lnSpc>
                <a:spcPct val="90000"/>
              </a:lnSpc>
            </a:pPr>
            <a:r>
              <a:rPr lang="en-US" altLang="en-US" sz="2800" b="1">
                <a:solidFill>
                  <a:srgbClr val="66FFFF"/>
                </a:solidFill>
                <a:effectLst/>
                <a:cs typeface="Tahoma" panose="020B0604030504040204" pitchFamily="34" charset="0"/>
              </a:rPr>
              <a:t>Pada BB bayi lebih dari 4,500 g insidensnya menjadi antara 8-10%.</a:t>
            </a:r>
            <a:endParaRPr lang="en-US" altLang="en-US" sz="2800" b="1">
              <a:solidFill>
                <a:srgbClr val="66FFFF"/>
              </a:solidFill>
              <a:effectLst/>
              <a:latin typeface="Courier New" panose="02070309020205020404" pitchFamily="49" charset="0"/>
              <a:cs typeface="Courier New" panose="02070309020205020404" pitchFamily="49" charset="0"/>
            </a:endParaRPr>
          </a:p>
          <a:p>
            <a:pPr>
              <a:lnSpc>
                <a:spcPct val="90000"/>
              </a:lnSpc>
            </a:pPr>
            <a:endParaRPr lang="en-US" altLang="en-US" sz="2800" b="1">
              <a:solidFill>
                <a:srgbClr val="66FFFF"/>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2744BCC-AE3A-454C-83F2-31BC9FAA985B}"/>
              </a:ext>
            </a:extLst>
          </p:cNvPr>
          <p:cNvSpPr>
            <a:spLocks noGrp="1" noChangeArrowheads="1"/>
          </p:cNvSpPr>
          <p:nvPr>
            <p:ph type="title"/>
          </p:nvPr>
        </p:nvSpPr>
        <p:spPr>
          <a:xfrm>
            <a:off x="685800" y="723900"/>
            <a:ext cx="7772400" cy="609600"/>
          </a:xfrm>
        </p:spPr>
        <p:txBody>
          <a:bodyPr/>
          <a:lstStyle/>
          <a:p>
            <a:r>
              <a:rPr lang="en-US" altLang="en-US">
                <a:solidFill>
                  <a:srgbClr val="FFFF00"/>
                </a:solidFill>
              </a:rPr>
              <a:t>FAKTOR RISIKO</a:t>
            </a:r>
          </a:p>
        </p:txBody>
      </p:sp>
      <p:sp>
        <p:nvSpPr>
          <p:cNvPr id="34819" name="Rectangle 3">
            <a:extLst>
              <a:ext uri="{FF2B5EF4-FFF2-40B4-BE49-F238E27FC236}">
                <a16:creationId xmlns:a16="http://schemas.microsoft.com/office/drawing/2014/main" id="{DFC885CF-DCFC-4317-9680-64778EE478A0}"/>
              </a:ext>
            </a:extLst>
          </p:cNvPr>
          <p:cNvSpPr>
            <a:spLocks noGrp="1" noChangeArrowheads="1"/>
          </p:cNvSpPr>
          <p:nvPr>
            <p:ph type="body" idx="1"/>
          </p:nvPr>
        </p:nvSpPr>
        <p:spPr>
          <a:xfrm>
            <a:off x="919163" y="1828800"/>
            <a:ext cx="7227887" cy="4114800"/>
          </a:xfrm>
          <a:effectLst>
            <a:outerShdw dist="53882" dir="2700000" algn="ctr" rotWithShape="0">
              <a:schemeClr val="bg2"/>
            </a:outerShdw>
          </a:effectLst>
        </p:spPr>
        <p:txBody>
          <a:bodyPr/>
          <a:lstStyle/>
          <a:p>
            <a:pPr algn="just"/>
            <a:r>
              <a:rPr lang="en-US" altLang="en-US" sz="2800" b="1">
                <a:effectLst/>
              </a:rPr>
              <a:t>MAKROSOMIA &gt; 4,000 g</a:t>
            </a:r>
          </a:p>
          <a:p>
            <a:pPr lvl="1" algn="just"/>
            <a:r>
              <a:rPr lang="en-US" altLang="en-US" sz="2400" b="1">
                <a:effectLst/>
                <a:cs typeface="Tahoma" panose="020B0604030504040204" pitchFamily="34" charset="0"/>
              </a:rPr>
              <a:t>Taksiran berat janin pada kehamilan ini</a:t>
            </a:r>
          </a:p>
          <a:p>
            <a:pPr lvl="1" algn="just"/>
            <a:r>
              <a:rPr lang="en-US" altLang="en-US" sz="2400" b="1">
                <a:effectLst/>
                <a:cs typeface="Tahoma" panose="020B0604030504040204" pitchFamily="34" charset="0"/>
              </a:rPr>
              <a:t>Riwayat persalinan dengan bayi makro-somia</a:t>
            </a:r>
          </a:p>
          <a:p>
            <a:pPr lvl="1" algn="just"/>
            <a:r>
              <a:rPr lang="en-US" altLang="en-US" sz="2400" b="1">
                <a:effectLst/>
                <a:cs typeface="Tahoma" panose="020B0604030504040204" pitchFamily="34" charset="0"/>
              </a:rPr>
              <a:t>Riwayat keluarga dengan Makrosomia </a:t>
            </a:r>
            <a:endParaRPr lang="en-US" altLang="en-US" sz="2400" b="1">
              <a:effectLst/>
              <a:cs typeface="Courier New" panose="02070309020205020404" pitchFamily="49" charset="0"/>
            </a:endParaRPr>
          </a:p>
          <a:p>
            <a:pPr algn="just"/>
            <a:r>
              <a:rPr lang="en-US" altLang="en-US" sz="2800" b="1">
                <a:effectLst/>
              </a:rPr>
              <a:t>DIABETES GESTASIONAL</a:t>
            </a:r>
          </a:p>
          <a:p>
            <a:pPr algn="just"/>
            <a:r>
              <a:rPr lang="en-US" altLang="en-US" sz="2800" b="1">
                <a:effectLst/>
              </a:rPr>
              <a:t>MULTIPARITAS</a:t>
            </a:r>
          </a:p>
          <a:p>
            <a:pPr algn="just"/>
            <a:r>
              <a:rPr lang="en-US" altLang="en-US" sz="2800" b="1">
                <a:effectLst/>
              </a:rPr>
              <a:t>PERSALINAN LEWAT BULAN</a:t>
            </a:r>
          </a:p>
          <a:p>
            <a:pPr lvl="1" algn="just"/>
            <a:endParaRPr lang="en-US" altLang="en-US" sz="2400" b="1">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E348DB90-363C-4897-8BA6-959889BEB41A}"/>
              </a:ext>
            </a:extLst>
          </p:cNvPr>
          <p:cNvSpPr>
            <a:spLocks noGrp="1" noChangeArrowheads="1"/>
          </p:cNvSpPr>
          <p:nvPr>
            <p:ph type="body" idx="1"/>
          </p:nvPr>
        </p:nvSpPr>
        <p:spPr>
          <a:xfrm>
            <a:off x="919163" y="1828800"/>
            <a:ext cx="7227887" cy="4114800"/>
          </a:xfrm>
          <a:effectLst>
            <a:outerShdw dist="53882" dir="2700000" algn="ctr" rotWithShape="0">
              <a:schemeClr val="bg2"/>
            </a:outerShdw>
          </a:effectLst>
        </p:spPr>
        <p:txBody>
          <a:bodyPr>
            <a:normAutofit lnSpcReduction="10000"/>
          </a:bodyPr>
          <a:lstStyle/>
          <a:p>
            <a:pPr algn="just">
              <a:lnSpc>
                <a:spcPct val="90000"/>
              </a:lnSpc>
            </a:pPr>
            <a:r>
              <a:rPr lang="en-US" altLang="en-US" sz="2800" b="1">
                <a:effectLst/>
              </a:rPr>
              <a:t>KOMPRESI TALI PUSAT</a:t>
            </a:r>
          </a:p>
          <a:p>
            <a:pPr algn="just">
              <a:lnSpc>
                <a:spcPct val="90000"/>
              </a:lnSpc>
            </a:pPr>
            <a:r>
              <a:rPr lang="en-US" altLang="en-US" sz="2800" b="1">
                <a:effectLst/>
              </a:rPr>
              <a:t>KERUSAKAN PLEKSUS BRAKHIALIS</a:t>
            </a:r>
          </a:p>
          <a:p>
            <a:pPr algn="just">
              <a:lnSpc>
                <a:spcPct val="90000"/>
              </a:lnSpc>
            </a:pPr>
            <a:r>
              <a:rPr lang="en-US" altLang="en-US" sz="2800" b="1">
                <a:effectLst/>
              </a:rPr>
              <a:t>ERB-DUCHENE PALSY</a:t>
            </a:r>
          </a:p>
          <a:p>
            <a:pPr algn="just">
              <a:lnSpc>
                <a:spcPct val="90000"/>
              </a:lnSpc>
            </a:pPr>
            <a:r>
              <a:rPr lang="en-US" altLang="en-US" sz="2800" b="1">
                <a:effectLst/>
              </a:rPr>
              <a:t>PARALISIS KLUMPKE</a:t>
            </a:r>
          </a:p>
          <a:p>
            <a:pPr algn="just">
              <a:lnSpc>
                <a:spcPct val="90000"/>
              </a:lnSpc>
            </a:pPr>
            <a:r>
              <a:rPr lang="en-US" altLang="en-US" sz="2800" b="1">
                <a:effectLst/>
              </a:rPr>
              <a:t>PATAH TULANG</a:t>
            </a:r>
          </a:p>
          <a:p>
            <a:pPr lvl="1" algn="just">
              <a:lnSpc>
                <a:spcPct val="90000"/>
              </a:lnSpc>
            </a:pPr>
            <a:r>
              <a:rPr lang="en-US" altLang="en-US" sz="2400" b="1">
                <a:effectLst/>
              </a:rPr>
              <a:t>FRAKTUR KLAVIKULA</a:t>
            </a:r>
          </a:p>
          <a:p>
            <a:pPr lvl="1" algn="just">
              <a:lnSpc>
                <a:spcPct val="90000"/>
              </a:lnSpc>
            </a:pPr>
            <a:r>
              <a:rPr lang="en-US" altLang="en-US" sz="2400" b="1">
                <a:effectLst/>
              </a:rPr>
              <a:t>FRAKTUR HUMERUS</a:t>
            </a:r>
          </a:p>
          <a:p>
            <a:pPr algn="just">
              <a:lnSpc>
                <a:spcPct val="90000"/>
              </a:lnSpc>
            </a:pPr>
            <a:r>
              <a:rPr lang="en-US" altLang="en-US" sz="2800" b="1">
                <a:effectLst/>
              </a:rPr>
              <a:t>ASFIKSIA JANIN</a:t>
            </a:r>
          </a:p>
          <a:p>
            <a:pPr algn="just">
              <a:lnSpc>
                <a:spcPct val="90000"/>
              </a:lnSpc>
            </a:pPr>
            <a:r>
              <a:rPr lang="en-US" altLang="en-US" sz="2800" b="1">
                <a:effectLst/>
              </a:rPr>
              <a:t>KEMATIAN BAYI</a:t>
            </a:r>
          </a:p>
          <a:p>
            <a:pPr lvl="1" algn="just">
              <a:lnSpc>
                <a:spcPct val="90000"/>
              </a:lnSpc>
            </a:pPr>
            <a:endParaRPr lang="en-US" altLang="en-US" sz="2400" b="1">
              <a:effectLst/>
            </a:endParaRPr>
          </a:p>
        </p:txBody>
      </p:sp>
      <p:sp>
        <p:nvSpPr>
          <p:cNvPr id="60420" name="Rectangle 4">
            <a:extLst>
              <a:ext uri="{FF2B5EF4-FFF2-40B4-BE49-F238E27FC236}">
                <a16:creationId xmlns:a16="http://schemas.microsoft.com/office/drawing/2014/main" id="{2722DC8F-873F-4374-AC91-169451869865}"/>
              </a:ext>
            </a:extLst>
          </p:cNvPr>
          <p:cNvSpPr>
            <a:spLocks noChangeArrowheads="1"/>
          </p:cNvSpPr>
          <p:nvPr/>
        </p:nvSpPr>
        <p:spPr bwMode="auto">
          <a:xfrm>
            <a:off x="533400" y="1066800"/>
            <a:ext cx="8077200" cy="5105400"/>
          </a:xfrm>
          <a:prstGeom prst="rect">
            <a:avLst/>
          </a:prstGeom>
          <a:noFill/>
          <a:ln w="57150">
            <a:solidFill>
              <a:srgbClr val="66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8" name="Rectangle 2">
            <a:extLst>
              <a:ext uri="{FF2B5EF4-FFF2-40B4-BE49-F238E27FC236}">
                <a16:creationId xmlns:a16="http://schemas.microsoft.com/office/drawing/2014/main" id="{1E99B557-A9A5-44FD-8D92-E81209A18905}"/>
              </a:ext>
            </a:extLst>
          </p:cNvPr>
          <p:cNvSpPr>
            <a:spLocks noGrp="1" noChangeArrowheads="1"/>
          </p:cNvSpPr>
          <p:nvPr>
            <p:ph type="title"/>
          </p:nvPr>
        </p:nvSpPr>
        <p:spPr>
          <a:xfrm>
            <a:off x="914400" y="723900"/>
            <a:ext cx="3886200" cy="609600"/>
          </a:xfrm>
          <a:solidFill>
            <a:srgbClr val="0000FF"/>
          </a:solidFill>
        </p:spPr>
        <p:txBody>
          <a:bodyPr/>
          <a:lstStyle/>
          <a:p>
            <a:pPr algn="ctr"/>
            <a:r>
              <a:rPr lang="en-US" altLang="en-US">
                <a:solidFill>
                  <a:srgbClr val="FFFF00"/>
                </a:solidFill>
              </a:rPr>
              <a:t>PROGNOSIS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28E516D6-42BB-4084-882C-17795B30DF07}"/>
              </a:ext>
            </a:extLst>
          </p:cNvPr>
          <p:cNvSpPr>
            <a:spLocks noGrp="1" noChangeArrowheads="1"/>
          </p:cNvSpPr>
          <p:nvPr>
            <p:ph type="body" idx="1"/>
          </p:nvPr>
        </p:nvSpPr>
        <p:spPr>
          <a:xfrm>
            <a:off x="919163" y="1371600"/>
            <a:ext cx="7227887" cy="1524000"/>
          </a:xfrm>
          <a:effectLst>
            <a:outerShdw dist="53882" dir="2700000" algn="ctr" rotWithShape="0">
              <a:schemeClr val="bg2"/>
            </a:outerShdw>
          </a:effectLst>
        </p:spPr>
        <p:txBody>
          <a:bodyPr/>
          <a:lstStyle/>
          <a:p>
            <a:pPr marL="0" indent="0" algn="just">
              <a:lnSpc>
                <a:spcPct val="90000"/>
              </a:lnSpc>
              <a:buFont typeface="Monotype Sorts" charset="2"/>
              <a:buNone/>
            </a:pPr>
            <a:r>
              <a:rPr lang="en-US" altLang="en-US" b="1">
                <a:effectLst/>
              </a:rPr>
              <a:t>KEPALA BAYI SUDAH LAHIR TETAPI BAHU TERHAMBAT DAN TIDAK DAPAT DILAHIRKAN</a:t>
            </a:r>
          </a:p>
          <a:p>
            <a:pPr lvl="1" algn="just">
              <a:lnSpc>
                <a:spcPct val="90000"/>
              </a:lnSpc>
            </a:pPr>
            <a:endParaRPr lang="en-US" altLang="en-US" b="1">
              <a:effectLst/>
            </a:endParaRPr>
          </a:p>
        </p:txBody>
      </p:sp>
      <p:sp>
        <p:nvSpPr>
          <p:cNvPr id="61445" name="Rectangle 5">
            <a:extLst>
              <a:ext uri="{FF2B5EF4-FFF2-40B4-BE49-F238E27FC236}">
                <a16:creationId xmlns:a16="http://schemas.microsoft.com/office/drawing/2014/main" id="{ECC3FEB4-9983-40B5-974A-AE17277C8525}"/>
              </a:ext>
            </a:extLst>
          </p:cNvPr>
          <p:cNvSpPr>
            <a:spLocks noChangeArrowheads="1"/>
          </p:cNvSpPr>
          <p:nvPr/>
        </p:nvSpPr>
        <p:spPr bwMode="auto">
          <a:xfrm>
            <a:off x="957263" y="4114800"/>
            <a:ext cx="7227887" cy="17526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just">
              <a:spcBef>
                <a:spcPct val="20000"/>
              </a:spcBef>
              <a:buClr>
                <a:schemeClr val="accent2"/>
              </a:buClr>
              <a:buSzPct val="75000"/>
              <a:buFont typeface="Monotype Sorts" charset="2"/>
              <a:buChar char="F"/>
            </a:pPr>
            <a:r>
              <a:rPr lang="en-US" altLang="en-US" b="1">
                <a:effectLst/>
                <a:latin typeface="Tahoma" panose="020B0604030504040204" pitchFamily="34" charset="0"/>
              </a:rPr>
              <a:t>WASPADAI DISTOSIA BAHU PADA SETIAP PERSALINAN</a:t>
            </a:r>
          </a:p>
          <a:p>
            <a:pPr algn="just">
              <a:spcBef>
                <a:spcPct val="20000"/>
              </a:spcBef>
              <a:buClr>
                <a:schemeClr val="accent2"/>
              </a:buClr>
              <a:buSzPct val="75000"/>
              <a:buFont typeface="Monotype Sorts" charset="2"/>
              <a:buChar char="F"/>
            </a:pPr>
            <a:r>
              <a:rPr lang="en-US" altLang="en-US" b="1">
                <a:effectLst/>
                <a:latin typeface="Tahoma" panose="020B0604030504040204" pitchFamily="34" charset="0"/>
              </a:rPr>
              <a:t>DETEKSI DINI MAKROSOMIA</a:t>
            </a:r>
          </a:p>
          <a:p>
            <a:pPr algn="just">
              <a:spcBef>
                <a:spcPct val="20000"/>
              </a:spcBef>
              <a:buClr>
                <a:schemeClr val="accent2"/>
              </a:buClr>
              <a:buSzPct val="75000"/>
              <a:buFont typeface="Monotype Sorts" charset="2"/>
              <a:buChar char="F"/>
            </a:pPr>
            <a:r>
              <a:rPr lang="en-US" altLang="en-US" b="1">
                <a:effectLst/>
                <a:latin typeface="Tahoma" panose="020B0604030504040204" pitchFamily="34" charset="0"/>
              </a:rPr>
              <a:t>PROAKTIF BEDAH CAESAR PADA MAKROSOMIA</a:t>
            </a:r>
          </a:p>
        </p:txBody>
      </p:sp>
      <p:sp>
        <p:nvSpPr>
          <p:cNvPr id="61446" name="Rectangle 6">
            <a:extLst>
              <a:ext uri="{FF2B5EF4-FFF2-40B4-BE49-F238E27FC236}">
                <a16:creationId xmlns:a16="http://schemas.microsoft.com/office/drawing/2014/main" id="{1178FFAE-5498-4A90-A742-E8E80239F5F0}"/>
              </a:ext>
            </a:extLst>
          </p:cNvPr>
          <p:cNvSpPr>
            <a:spLocks noChangeArrowheads="1"/>
          </p:cNvSpPr>
          <p:nvPr/>
        </p:nvSpPr>
        <p:spPr bwMode="auto">
          <a:xfrm>
            <a:off x="457200" y="762000"/>
            <a:ext cx="8229600" cy="2209800"/>
          </a:xfrm>
          <a:prstGeom prst="rect">
            <a:avLst/>
          </a:prstGeom>
          <a:noFill/>
          <a:ln w="38100">
            <a:solidFill>
              <a:srgbClr val="66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2" name="Rectangle 2">
            <a:extLst>
              <a:ext uri="{FF2B5EF4-FFF2-40B4-BE49-F238E27FC236}">
                <a16:creationId xmlns:a16="http://schemas.microsoft.com/office/drawing/2014/main" id="{E410954F-D423-426E-8690-30D258783DF1}"/>
              </a:ext>
            </a:extLst>
          </p:cNvPr>
          <p:cNvSpPr>
            <a:spLocks noGrp="1" noChangeArrowheads="1"/>
          </p:cNvSpPr>
          <p:nvPr>
            <p:ph type="title"/>
          </p:nvPr>
        </p:nvSpPr>
        <p:spPr>
          <a:xfrm>
            <a:off x="685800" y="457200"/>
            <a:ext cx="3352800" cy="609600"/>
          </a:xfrm>
          <a:solidFill>
            <a:srgbClr val="0000FF"/>
          </a:solidFill>
        </p:spPr>
        <p:txBody>
          <a:bodyPr/>
          <a:lstStyle/>
          <a:p>
            <a:r>
              <a:rPr lang="en-US" altLang="en-US">
                <a:solidFill>
                  <a:srgbClr val="FFFF00"/>
                </a:solidFill>
              </a:rPr>
              <a:t>MASALAH</a:t>
            </a:r>
          </a:p>
        </p:txBody>
      </p:sp>
      <p:sp>
        <p:nvSpPr>
          <p:cNvPr id="61447" name="Rectangle 7">
            <a:extLst>
              <a:ext uri="{FF2B5EF4-FFF2-40B4-BE49-F238E27FC236}">
                <a16:creationId xmlns:a16="http://schemas.microsoft.com/office/drawing/2014/main" id="{FAA2364A-40C7-4601-8171-FCF77D9D49AD}"/>
              </a:ext>
            </a:extLst>
          </p:cNvPr>
          <p:cNvSpPr>
            <a:spLocks noChangeArrowheads="1"/>
          </p:cNvSpPr>
          <p:nvPr/>
        </p:nvSpPr>
        <p:spPr bwMode="auto">
          <a:xfrm>
            <a:off x="457200" y="3657600"/>
            <a:ext cx="8229600" cy="2667000"/>
          </a:xfrm>
          <a:prstGeom prst="rect">
            <a:avLst/>
          </a:prstGeom>
          <a:noFill/>
          <a:ln w="38100">
            <a:solidFill>
              <a:srgbClr val="66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4" name="Rectangle 4">
            <a:extLst>
              <a:ext uri="{FF2B5EF4-FFF2-40B4-BE49-F238E27FC236}">
                <a16:creationId xmlns:a16="http://schemas.microsoft.com/office/drawing/2014/main" id="{F4A0AAE6-9D21-4FBD-AA07-4CA29CC220E0}"/>
              </a:ext>
            </a:extLst>
          </p:cNvPr>
          <p:cNvSpPr>
            <a:spLocks noChangeArrowheads="1"/>
          </p:cNvSpPr>
          <p:nvPr/>
        </p:nvSpPr>
        <p:spPr bwMode="auto">
          <a:xfrm>
            <a:off x="685800" y="3276600"/>
            <a:ext cx="6781800" cy="609600"/>
          </a:xfrm>
          <a:prstGeom prst="rect">
            <a:avLst/>
          </a:prstGeom>
          <a:solidFill>
            <a:srgbClr val="0000FF"/>
          </a:solidFill>
          <a:ln>
            <a:noFill/>
          </a:ln>
          <a:effectLst>
            <a:outerShdw dist="5388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r>
              <a:rPr lang="en-US" altLang="en-US" sz="4400" b="1">
                <a:solidFill>
                  <a:srgbClr val="FFFF00"/>
                </a:solidFill>
                <a:effectLst/>
                <a:latin typeface="Souvenir Lt BT" pitchFamily="18" charset="0"/>
              </a:rPr>
              <a:t>PENGELOLAAN UMUM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76662F6-EE15-4660-9B6A-FF3B001A4753}"/>
              </a:ext>
            </a:extLst>
          </p:cNvPr>
          <p:cNvSpPr>
            <a:spLocks noGrp="1" noChangeArrowheads="1"/>
          </p:cNvSpPr>
          <p:nvPr>
            <p:ph type="body" idx="1"/>
          </p:nvPr>
        </p:nvSpPr>
        <p:spPr>
          <a:xfrm>
            <a:off x="919163" y="1828800"/>
            <a:ext cx="7227887" cy="4114800"/>
          </a:xfrm>
          <a:effectLst>
            <a:outerShdw dist="53882" dir="2700000" algn="ctr" rotWithShape="0">
              <a:schemeClr val="bg2"/>
            </a:outerShdw>
          </a:effectLst>
        </p:spPr>
        <p:txBody>
          <a:bodyPr/>
          <a:lstStyle/>
          <a:p>
            <a:pPr algn="just">
              <a:lnSpc>
                <a:spcPct val="90000"/>
              </a:lnSpc>
            </a:pPr>
            <a:r>
              <a:rPr lang="en-US" altLang="en-US" sz="2800" b="1">
                <a:effectLst/>
              </a:rPr>
              <a:t>KONDISI VITAL IBU DAPAT BEKERJA SAMA</a:t>
            </a:r>
          </a:p>
          <a:p>
            <a:pPr algn="just">
              <a:lnSpc>
                <a:spcPct val="90000"/>
              </a:lnSpc>
            </a:pPr>
            <a:r>
              <a:rPr lang="en-US" altLang="en-US" sz="2800" b="1">
                <a:effectLst/>
              </a:rPr>
              <a:t>MASIH MEMILIKI KEMAMPUAN MENGEDAN</a:t>
            </a:r>
          </a:p>
          <a:p>
            <a:pPr algn="just">
              <a:lnSpc>
                <a:spcPct val="90000"/>
              </a:lnSpc>
            </a:pPr>
            <a:r>
              <a:rPr lang="en-US" altLang="en-US" sz="2800" b="1">
                <a:effectLst/>
              </a:rPr>
              <a:t>JALAN LAHIR DAN PINTU BAWAH PANGGUL NORMAL</a:t>
            </a:r>
          </a:p>
          <a:p>
            <a:pPr algn="just">
              <a:lnSpc>
                <a:spcPct val="90000"/>
              </a:lnSpc>
            </a:pPr>
            <a:r>
              <a:rPr lang="en-US" altLang="en-US" sz="2800" b="1">
                <a:effectLst/>
              </a:rPr>
              <a:t>BAYI HIDUP</a:t>
            </a:r>
          </a:p>
          <a:p>
            <a:pPr algn="just">
              <a:lnSpc>
                <a:spcPct val="90000"/>
              </a:lnSpc>
            </a:pPr>
            <a:r>
              <a:rPr lang="en-US" altLang="en-US" sz="2800" b="1">
                <a:effectLst/>
              </a:rPr>
              <a:t>BUKAN MONSTRUM / KELAINAN KONGENITAL</a:t>
            </a:r>
          </a:p>
        </p:txBody>
      </p:sp>
      <p:sp>
        <p:nvSpPr>
          <p:cNvPr id="62467" name="Rectangle 3">
            <a:extLst>
              <a:ext uri="{FF2B5EF4-FFF2-40B4-BE49-F238E27FC236}">
                <a16:creationId xmlns:a16="http://schemas.microsoft.com/office/drawing/2014/main" id="{6ACB9DF7-6376-45CB-BD20-8C37A03655CF}"/>
              </a:ext>
            </a:extLst>
          </p:cNvPr>
          <p:cNvSpPr>
            <a:spLocks noChangeArrowheads="1"/>
          </p:cNvSpPr>
          <p:nvPr/>
        </p:nvSpPr>
        <p:spPr bwMode="auto">
          <a:xfrm>
            <a:off x="533400" y="1066800"/>
            <a:ext cx="8077200" cy="5105400"/>
          </a:xfrm>
          <a:prstGeom prst="rect">
            <a:avLst/>
          </a:prstGeom>
          <a:noFill/>
          <a:ln w="57150">
            <a:solidFill>
              <a:srgbClr val="66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8" name="Rectangle 4">
            <a:extLst>
              <a:ext uri="{FF2B5EF4-FFF2-40B4-BE49-F238E27FC236}">
                <a16:creationId xmlns:a16="http://schemas.microsoft.com/office/drawing/2014/main" id="{3E7D4340-BAFE-46E8-AFFB-E601350E5465}"/>
              </a:ext>
            </a:extLst>
          </p:cNvPr>
          <p:cNvSpPr>
            <a:spLocks noGrp="1" noChangeArrowheads="1"/>
          </p:cNvSpPr>
          <p:nvPr>
            <p:ph type="title"/>
          </p:nvPr>
        </p:nvSpPr>
        <p:spPr>
          <a:xfrm>
            <a:off x="914400" y="723900"/>
            <a:ext cx="3886200" cy="609600"/>
          </a:xfrm>
          <a:solidFill>
            <a:srgbClr val="CC0000"/>
          </a:solidFill>
        </p:spPr>
        <p:txBody>
          <a:bodyPr/>
          <a:lstStyle/>
          <a:p>
            <a:pPr algn="ctr"/>
            <a:r>
              <a:rPr lang="en-US" altLang="en-US">
                <a:solidFill>
                  <a:srgbClr val="FFFF00"/>
                </a:solidFill>
              </a:rPr>
              <a:t>SYARAT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044F-41EB-4E43-B683-A5D20F996E0C}"/>
              </a:ext>
            </a:extLst>
          </p:cNvPr>
          <p:cNvSpPr>
            <a:spLocks noGrp="1"/>
          </p:cNvSpPr>
          <p:nvPr>
            <p:ph type="title"/>
          </p:nvPr>
        </p:nvSpPr>
        <p:spPr>
          <a:xfrm>
            <a:off x="453861" y="380053"/>
            <a:ext cx="8229600" cy="636680"/>
          </a:xfrm>
        </p:spPr>
        <p:txBody>
          <a:bodyPr>
            <a:normAutofit/>
          </a:bodyPr>
          <a:lstStyle/>
          <a:p>
            <a:r>
              <a:rPr lang="en-US" sz="2800" dirty="0" err="1">
                <a:solidFill>
                  <a:srgbClr val="0070C0"/>
                </a:solidFill>
              </a:rPr>
              <a:t>Curiculum</a:t>
            </a:r>
            <a:r>
              <a:rPr lang="en-US" sz="2800" dirty="0">
                <a:solidFill>
                  <a:srgbClr val="0070C0"/>
                </a:solidFill>
              </a:rPr>
              <a:t> Vitae</a:t>
            </a:r>
          </a:p>
        </p:txBody>
      </p:sp>
      <p:sp>
        <p:nvSpPr>
          <p:cNvPr id="3" name="Content Placeholder 2">
            <a:extLst>
              <a:ext uri="{FF2B5EF4-FFF2-40B4-BE49-F238E27FC236}">
                <a16:creationId xmlns:a16="http://schemas.microsoft.com/office/drawing/2014/main" id="{774623A2-B85E-4709-BB5D-4AF73435DC7B}"/>
              </a:ext>
            </a:extLst>
          </p:cNvPr>
          <p:cNvSpPr>
            <a:spLocks noGrp="1"/>
          </p:cNvSpPr>
          <p:nvPr>
            <p:ph idx="1"/>
          </p:nvPr>
        </p:nvSpPr>
        <p:spPr>
          <a:xfrm>
            <a:off x="457200" y="1016733"/>
            <a:ext cx="8229600" cy="4785163"/>
          </a:xfrm>
        </p:spPr>
        <p:txBody>
          <a:bodyPr>
            <a:normAutofit fontScale="25000" lnSpcReduction="20000"/>
          </a:bodyPr>
          <a:lstStyle/>
          <a:p>
            <a:pPr marL="3657660" lvl="8" indent="0">
              <a:buNone/>
            </a:pPr>
            <a:r>
              <a:rPr lang="en-US" sz="6400" dirty="0">
                <a:solidFill>
                  <a:schemeClr val="bg1"/>
                </a:solidFill>
                <a:latin typeface="Arial" panose="020B0604020202020204" pitchFamily="34" charset="0"/>
                <a:cs typeface="Arial" panose="020B0604020202020204" pitchFamily="34" charset="0"/>
              </a:rPr>
              <a:t>Nama  : </a:t>
            </a:r>
            <a:r>
              <a:rPr lang="en-US" sz="6400" b="1" dirty="0" err="1">
                <a:solidFill>
                  <a:schemeClr val="bg1"/>
                </a:solidFill>
                <a:latin typeface="Arial" panose="020B0604020202020204" pitchFamily="34" charset="0"/>
                <a:cs typeface="Arial" panose="020B0604020202020204" pitchFamily="34" charset="0"/>
              </a:rPr>
              <a:t>dr</a:t>
            </a:r>
            <a:r>
              <a:rPr lang="en-US" sz="6400" b="1" dirty="0">
                <a:solidFill>
                  <a:schemeClr val="bg1"/>
                </a:solidFill>
                <a:latin typeface="Arial" panose="020B0604020202020204" pitchFamily="34" charset="0"/>
                <a:cs typeface="Arial" panose="020B0604020202020204" pitchFamily="34" charset="0"/>
              </a:rPr>
              <a:t> John </a:t>
            </a:r>
            <a:r>
              <a:rPr lang="en-US" sz="6400" b="1" dirty="0" err="1">
                <a:solidFill>
                  <a:schemeClr val="bg1"/>
                </a:solidFill>
                <a:latin typeface="Arial" panose="020B0604020202020204" pitchFamily="34" charset="0"/>
                <a:cs typeface="Arial" panose="020B0604020202020204" pitchFamily="34" charset="0"/>
              </a:rPr>
              <a:t>A.Kaput.Sp.OG</a:t>
            </a:r>
            <a:endParaRPr lang="en-US" sz="6400" b="1" dirty="0">
              <a:solidFill>
                <a:schemeClr val="bg1"/>
              </a:solidFill>
              <a:latin typeface="Arial" panose="020B0604020202020204" pitchFamily="34" charset="0"/>
              <a:cs typeface="Arial" panose="020B0604020202020204" pitchFamily="34" charset="0"/>
            </a:endParaRPr>
          </a:p>
          <a:p>
            <a:pPr lvl="8"/>
            <a:endParaRPr lang="en-US" sz="6400" b="1" dirty="0">
              <a:solidFill>
                <a:schemeClr val="bg1"/>
              </a:solidFill>
              <a:latin typeface="Arial" panose="020B0604020202020204" pitchFamily="34" charset="0"/>
              <a:cs typeface="Arial" panose="020B0604020202020204" pitchFamily="34" charset="0"/>
            </a:endParaRPr>
          </a:p>
          <a:p>
            <a:pPr lvl="8"/>
            <a:r>
              <a:rPr lang="en-US" sz="6400" b="1" dirty="0">
                <a:solidFill>
                  <a:schemeClr val="bg1"/>
                </a:solidFill>
                <a:latin typeface="Arial" panose="020B0604020202020204" pitchFamily="34" charset="0"/>
                <a:cs typeface="Arial" panose="020B0604020202020204" pitchFamily="34" charset="0"/>
              </a:rPr>
              <a:t>Pendidikan :</a:t>
            </a:r>
          </a:p>
          <a:p>
            <a:pPr lvl="8"/>
            <a:r>
              <a:rPr lang="en-US" sz="6400" dirty="0">
                <a:solidFill>
                  <a:schemeClr val="bg1"/>
                </a:solidFill>
                <a:latin typeface="Arial" panose="020B0604020202020204" pitchFamily="34" charset="0"/>
                <a:cs typeface="Arial" panose="020B0604020202020204" pitchFamily="34" charset="0"/>
              </a:rPr>
              <a:t>&gt; </a:t>
            </a:r>
            <a:r>
              <a:rPr lang="en-US" sz="6400" dirty="0" err="1">
                <a:solidFill>
                  <a:schemeClr val="bg1"/>
                </a:solidFill>
                <a:latin typeface="Arial" panose="020B0604020202020204" pitchFamily="34" charset="0"/>
                <a:cs typeface="Arial" panose="020B0604020202020204" pitchFamily="34" charset="0"/>
              </a:rPr>
              <a:t>Dokter</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Umum</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Fak.Kedokteran</a:t>
            </a:r>
            <a:r>
              <a:rPr lang="en-US" sz="6400" dirty="0">
                <a:solidFill>
                  <a:schemeClr val="bg1"/>
                </a:solidFill>
                <a:latin typeface="Arial" panose="020B0604020202020204" pitchFamily="34" charset="0"/>
                <a:cs typeface="Arial" panose="020B0604020202020204" pitchFamily="34" charset="0"/>
              </a:rPr>
              <a:t>      </a:t>
            </a:r>
          </a:p>
          <a:p>
            <a:pPr marL="3657660" lvl="8" indent="0">
              <a:buNone/>
            </a:pP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Univ.Hasanudin</a:t>
            </a:r>
            <a:r>
              <a:rPr lang="en-US" sz="6400" dirty="0">
                <a:solidFill>
                  <a:schemeClr val="bg1"/>
                </a:solidFill>
                <a:latin typeface="Arial" panose="020B0604020202020204" pitchFamily="34" charset="0"/>
                <a:cs typeface="Arial" panose="020B0604020202020204" pitchFamily="34" charset="0"/>
              </a:rPr>
              <a:t>  1979</a:t>
            </a:r>
          </a:p>
          <a:p>
            <a:pPr lvl="8"/>
            <a:r>
              <a:rPr lang="en-US" sz="6400" dirty="0">
                <a:solidFill>
                  <a:schemeClr val="bg1"/>
                </a:solidFill>
                <a:latin typeface="Arial" panose="020B0604020202020204" pitchFamily="34" charset="0"/>
                <a:cs typeface="Arial" panose="020B0604020202020204" pitchFamily="34" charset="0"/>
              </a:rPr>
              <a:t>&gt; </a:t>
            </a:r>
            <a:r>
              <a:rPr lang="en-US" sz="6400" dirty="0" err="1">
                <a:solidFill>
                  <a:schemeClr val="bg1"/>
                </a:solidFill>
                <a:latin typeface="Arial" panose="020B0604020202020204" pitchFamily="34" charset="0"/>
                <a:cs typeface="Arial" panose="020B0604020202020204" pitchFamily="34" charset="0"/>
              </a:rPr>
              <a:t>Dokter</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Spesialis</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Obsgyn</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Fak.Kedokteran</a:t>
            </a:r>
            <a:r>
              <a:rPr lang="en-US" sz="6400" dirty="0">
                <a:solidFill>
                  <a:schemeClr val="bg1"/>
                </a:solidFill>
                <a:latin typeface="Arial" panose="020B0604020202020204" pitchFamily="34" charset="0"/>
                <a:cs typeface="Arial" panose="020B0604020202020204" pitchFamily="34" charset="0"/>
              </a:rPr>
              <a:t>    </a:t>
            </a:r>
          </a:p>
          <a:p>
            <a:pPr marL="3657660" lvl="8" indent="0">
              <a:buNone/>
            </a:pPr>
            <a:r>
              <a:rPr lang="en-US" sz="6400" dirty="0">
                <a:solidFill>
                  <a:schemeClr val="bg1"/>
                </a:solidFill>
                <a:latin typeface="Arial" panose="020B0604020202020204" pitchFamily="34" charset="0"/>
                <a:cs typeface="Arial" panose="020B0604020202020204" pitchFamily="34" charset="0"/>
              </a:rPr>
              <a:t>        Univ </a:t>
            </a:r>
            <a:r>
              <a:rPr lang="en-US" sz="6400" dirty="0" err="1">
                <a:solidFill>
                  <a:schemeClr val="bg1"/>
                </a:solidFill>
                <a:latin typeface="Arial" panose="020B0604020202020204" pitchFamily="34" charset="0"/>
                <a:cs typeface="Arial" panose="020B0604020202020204" pitchFamily="34" charset="0"/>
              </a:rPr>
              <a:t>Hasanudin</a:t>
            </a:r>
            <a:r>
              <a:rPr lang="en-US" sz="6400" dirty="0">
                <a:solidFill>
                  <a:schemeClr val="bg1"/>
                </a:solidFill>
                <a:latin typeface="Arial" panose="020B0604020202020204" pitchFamily="34" charset="0"/>
                <a:cs typeface="Arial" panose="020B0604020202020204" pitchFamily="34" charset="0"/>
              </a:rPr>
              <a:t>  1991</a:t>
            </a:r>
          </a:p>
          <a:p>
            <a:pPr lvl="8"/>
            <a:r>
              <a:rPr lang="en-US" sz="6400" b="1" dirty="0" err="1">
                <a:solidFill>
                  <a:schemeClr val="bg1"/>
                </a:solidFill>
                <a:latin typeface="Arial" panose="020B0604020202020204" pitchFamily="34" charset="0"/>
                <a:cs typeface="Arial" panose="020B0604020202020204" pitchFamily="34" charset="0"/>
              </a:rPr>
              <a:t>Pekerjaan</a:t>
            </a:r>
            <a:r>
              <a:rPr lang="en-US" sz="6400" b="1" dirty="0">
                <a:solidFill>
                  <a:schemeClr val="bg1"/>
                </a:solidFill>
                <a:latin typeface="Arial" panose="020B0604020202020204" pitchFamily="34" charset="0"/>
                <a:cs typeface="Arial" panose="020B0604020202020204" pitchFamily="34" charset="0"/>
              </a:rPr>
              <a:t>/</a:t>
            </a:r>
            <a:r>
              <a:rPr lang="en-US" sz="6400" b="1" dirty="0" err="1">
                <a:solidFill>
                  <a:schemeClr val="bg1"/>
                </a:solidFill>
                <a:latin typeface="Arial" panose="020B0604020202020204" pitchFamily="34" charset="0"/>
                <a:cs typeface="Arial" panose="020B0604020202020204" pitchFamily="34" charset="0"/>
              </a:rPr>
              <a:t>Jabatan</a:t>
            </a:r>
            <a:r>
              <a:rPr lang="en-US" sz="6400" b="1" dirty="0">
                <a:solidFill>
                  <a:schemeClr val="bg1"/>
                </a:solidFill>
                <a:latin typeface="Arial" panose="020B0604020202020204" pitchFamily="34" charset="0"/>
                <a:cs typeface="Arial" panose="020B0604020202020204" pitchFamily="34" charset="0"/>
              </a:rPr>
              <a:t> :</a:t>
            </a:r>
          </a:p>
          <a:p>
            <a:pPr lvl="8"/>
            <a:r>
              <a:rPr lang="en-US" sz="6400" dirty="0">
                <a:solidFill>
                  <a:schemeClr val="bg1"/>
                </a:solidFill>
                <a:latin typeface="Arial" panose="020B0604020202020204" pitchFamily="34" charset="0"/>
                <a:cs typeface="Arial" panose="020B0604020202020204" pitchFamily="34" charset="0"/>
              </a:rPr>
              <a:t>&gt; </a:t>
            </a:r>
            <a:r>
              <a:rPr lang="en-US" sz="6400" dirty="0" err="1">
                <a:solidFill>
                  <a:schemeClr val="bg1"/>
                </a:solidFill>
                <a:latin typeface="Arial" panose="020B0604020202020204" pitchFamily="34" charset="0"/>
                <a:cs typeface="Arial" panose="020B0604020202020204" pitchFamily="34" charset="0"/>
              </a:rPr>
              <a:t>Dokter</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Spesialis</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Kebidanan</a:t>
            </a:r>
            <a:r>
              <a:rPr lang="en-US" sz="6400" dirty="0">
                <a:solidFill>
                  <a:schemeClr val="bg1"/>
                </a:solidFill>
                <a:latin typeface="Arial" panose="020B0604020202020204" pitchFamily="34" charset="0"/>
                <a:cs typeface="Arial" panose="020B0604020202020204" pitchFamily="34" charset="0"/>
              </a:rPr>
              <a:t> RSU </a:t>
            </a:r>
            <a:r>
              <a:rPr lang="en-US" sz="6400" dirty="0" err="1">
                <a:solidFill>
                  <a:schemeClr val="bg1"/>
                </a:solidFill>
                <a:latin typeface="Arial" panose="020B0604020202020204" pitchFamily="34" charset="0"/>
                <a:cs typeface="Arial" panose="020B0604020202020204" pitchFamily="34" charset="0"/>
              </a:rPr>
              <a:t>Luwuk</a:t>
            </a:r>
            <a:r>
              <a:rPr lang="en-US" sz="6400" dirty="0">
                <a:solidFill>
                  <a:schemeClr val="bg1"/>
                </a:solidFill>
                <a:latin typeface="Arial" panose="020B0604020202020204" pitchFamily="34" charset="0"/>
                <a:cs typeface="Arial" panose="020B0604020202020204" pitchFamily="34" charset="0"/>
              </a:rPr>
              <a:t>       </a:t>
            </a:r>
          </a:p>
          <a:p>
            <a:pPr marL="3657660" lvl="8" indent="0">
              <a:buNone/>
            </a:pPr>
            <a:r>
              <a:rPr lang="en-US" sz="6400" dirty="0">
                <a:solidFill>
                  <a:schemeClr val="bg1"/>
                </a:solidFill>
                <a:latin typeface="Arial" panose="020B0604020202020204" pitchFamily="34" charset="0"/>
                <a:cs typeface="Arial" panose="020B0604020202020204" pitchFamily="34" charset="0"/>
              </a:rPr>
              <a:t>       1992</a:t>
            </a:r>
          </a:p>
          <a:p>
            <a:pPr lvl="8"/>
            <a:r>
              <a:rPr lang="en-US" sz="6400" dirty="0">
                <a:solidFill>
                  <a:schemeClr val="bg1"/>
                </a:solidFill>
                <a:latin typeface="Arial" panose="020B0604020202020204" pitchFamily="34" charset="0"/>
                <a:cs typeface="Arial" panose="020B0604020202020204" pitchFamily="34" charset="0"/>
              </a:rPr>
              <a:t>&gt; </a:t>
            </a:r>
            <a:r>
              <a:rPr lang="en-US" sz="6400" dirty="0" err="1">
                <a:solidFill>
                  <a:schemeClr val="bg1"/>
                </a:solidFill>
                <a:latin typeface="Arial" panose="020B0604020202020204" pitchFamily="34" charset="0"/>
                <a:cs typeface="Arial" panose="020B0604020202020204" pitchFamily="34" charset="0"/>
              </a:rPr>
              <a:t>Dokter</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spesialis</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Kebidanan</a:t>
            </a:r>
            <a:r>
              <a:rPr lang="en-US" sz="6400" dirty="0">
                <a:solidFill>
                  <a:schemeClr val="bg1"/>
                </a:solidFill>
                <a:latin typeface="Arial" panose="020B0604020202020204" pitchFamily="34" charset="0"/>
                <a:cs typeface="Arial" panose="020B0604020202020204" pitchFamily="34" charset="0"/>
              </a:rPr>
              <a:t> RSU </a:t>
            </a:r>
            <a:r>
              <a:rPr lang="en-US" sz="6400" dirty="0" err="1">
                <a:solidFill>
                  <a:schemeClr val="bg1"/>
                </a:solidFill>
                <a:latin typeface="Arial" panose="020B0604020202020204" pitchFamily="34" charset="0"/>
                <a:cs typeface="Arial" panose="020B0604020202020204" pitchFamily="34" charset="0"/>
              </a:rPr>
              <a:t>Anuta</a:t>
            </a:r>
            <a:r>
              <a:rPr lang="en-US" sz="6400" dirty="0">
                <a:solidFill>
                  <a:schemeClr val="bg1"/>
                </a:solidFill>
                <a:latin typeface="Arial" panose="020B0604020202020204" pitchFamily="34" charset="0"/>
                <a:cs typeface="Arial" panose="020B0604020202020204" pitchFamily="34" charset="0"/>
              </a:rPr>
              <a:t>              </a:t>
            </a:r>
          </a:p>
          <a:p>
            <a:pPr marL="3657660" lvl="8" indent="0">
              <a:buNone/>
            </a:pPr>
            <a:r>
              <a:rPr lang="en-US" sz="6400" dirty="0">
                <a:solidFill>
                  <a:schemeClr val="bg1"/>
                </a:solidFill>
                <a:latin typeface="Arial" panose="020B0604020202020204" pitchFamily="34" charset="0"/>
                <a:cs typeface="Arial" panose="020B0604020202020204" pitchFamily="34" charset="0"/>
              </a:rPr>
              <a:t>       Pura  1995</a:t>
            </a:r>
          </a:p>
          <a:p>
            <a:pPr lvl="8"/>
            <a:r>
              <a:rPr lang="en-US" sz="6400" dirty="0">
                <a:solidFill>
                  <a:schemeClr val="bg1"/>
                </a:solidFill>
                <a:latin typeface="Arial" panose="020B0604020202020204" pitchFamily="34" charset="0"/>
                <a:cs typeface="Arial" panose="020B0604020202020204" pitchFamily="34" charset="0"/>
              </a:rPr>
              <a:t>&gt; </a:t>
            </a:r>
            <a:r>
              <a:rPr lang="en-US" sz="6400" dirty="0" err="1">
                <a:solidFill>
                  <a:schemeClr val="bg1"/>
                </a:solidFill>
                <a:latin typeface="Arial" panose="020B0604020202020204" pitchFamily="34" charset="0"/>
                <a:cs typeface="Arial" panose="020B0604020202020204" pitchFamily="34" charset="0"/>
              </a:rPr>
              <a:t>Kepala</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bagian</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Keb</a:t>
            </a:r>
            <a:r>
              <a:rPr lang="en-US" sz="6400" dirty="0">
                <a:solidFill>
                  <a:schemeClr val="bg1"/>
                </a:solidFill>
                <a:latin typeface="Arial" panose="020B0604020202020204" pitchFamily="34" charset="0"/>
                <a:cs typeface="Arial" panose="020B0604020202020204" pitchFamily="34" charset="0"/>
              </a:rPr>
              <a:t> &amp;</a:t>
            </a:r>
            <a:r>
              <a:rPr lang="en-US" sz="6400" dirty="0" err="1">
                <a:solidFill>
                  <a:schemeClr val="bg1"/>
                </a:solidFill>
                <a:latin typeface="Arial" panose="020B0604020202020204" pitchFamily="34" charset="0"/>
                <a:cs typeface="Arial" panose="020B0604020202020204" pitchFamily="34" charset="0"/>
              </a:rPr>
              <a:t>Peny.Kandungan</a:t>
            </a:r>
            <a:r>
              <a:rPr lang="en-US" sz="6400" dirty="0">
                <a:solidFill>
                  <a:schemeClr val="bg1"/>
                </a:solidFill>
                <a:latin typeface="Arial" panose="020B0604020202020204" pitchFamily="34" charset="0"/>
                <a:cs typeface="Arial" panose="020B0604020202020204" pitchFamily="34" charset="0"/>
              </a:rPr>
              <a:t> </a:t>
            </a:r>
          </a:p>
          <a:p>
            <a:pPr marL="3657660" lvl="8" indent="0">
              <a:buNone/>
            </a:pPr>
            <a:r>
              <a:rPr lang="en-US" sz="6400" dirty="0">
                <a:solidFill>
                  <a:schemeClr val="bg1"/>
                </a:solidFill>
                <a:latin typeface="Arial" panose="020B0604020202020204" pitchFamily="34" charset="0"/>
                <a:cs typeface="Arial" panose="020B0604020202020204" pitchFamily="34" charset="0"/>
              </a:rPr>
              <a:t>       FK </a:t>
            </a:r>
            <a:r>
              <a:rPr lang="en-US" sz="6400" dirty="0" err="1">
                <a:solidFill>
                  <a:schemeClr val="bg1"/>
                </a:solidFill>
                <a:latin typeface="Arial" panose="020B0604020202020204" pitchFamily="34" charset="0"/>
                <a:cs typeface="Arial" panose="020B0604020202020204" pitchFamily="34" charset="0"/>
              </a:rPr>
              <a:t>Univ.Tadulako</a:t>
            </a:r>
            <a:endParaRPr lang="en-US" sz="6400" dirty="0">
              <a:solidFill>
                <a:schemeClr val="bg1"/>
              </a:solidFill>
              <a:latin typeface="Arial" panose="020B0604020202020204" pitchFamily="34" charset="0"/>
              <a:cs typeface="Arial" panose="020B0604020202020204" pitchFamily="34" charset="0"/>
            </a:endParaRPr>
          </a:p>
          <a:p>
            <a:pPr lvl="8"/>
            <a:r>
              <a:rPr lang="en-US" sz="6400" dirty="0">
                <a:solidFill>
                  <a:schemeClr val="bg1"/>
                </a:solidFill>
                <a:latin typeface="Arial" panose="020B0604020202020204" pitchFamily="34" charset="0"/>
                <a:cs typeface="Arial" panose="020B0604020202020204" pitchFamily="34" charset="0"/>
              </a:rPr>
              <a:t>&gt; </a:t>
            </a:r>
            <a:r>
              <a:rPr lang="en-US" sz="6400" dirty="0" err="1">
                <a:solidFill>
                  <a:schemeClr val="bg1"/>
                </a:solidFill>
                <a:latin typeface="Arial" panose="020B0604020202020204" pitchFamily="34" charset="0"/>
                <a:cs typeface="Arial" panose="020B0604020202020204" pitchFamily="34" charset="0"/>
              </a:rPr>
              <a:t>Ketua</a:t>
            </a:r>
            <a:r>
              <a:rPr lang="en-US" sz="6400" dirty="0">
                <a:solidFill>
                  <a:schemeClr val="bg1"/>
                </a:solidFill>
                <a:latin typeface="Arial" panose="020B0604020202020204" pitchFamily="34" charset="0"/>
                <a:cs typeface="Arial" panose="020B0604020202020204" pitchFamily="34" charset="0"/>
              </a:rPr>
              <a:t> POGI  </a:t>
            </a:r>
            <a:r>
              <a:rPr lang="en-US" sz="6400" dirty="0" err="1">
                <a:solidFill>
                  <a:schemeClr val="bg1"/>
                </a:solidFill>
                <a:latin typeface="Arial" panose="020B0604020202020204" pitchFamily="34" charset="0"/>
                <a:cs typeface="Arial" panose="020B0604020202020204" pitchFamily="34" charset="0"/>
              </a:rPr>
              <a:t>Wil.Sulawesi</a:t>
            </a:r>
            <a:r>
              <a:rPr lang="en-US" sz="6400" dirty="0">
                <a:solidFill>
                  <a:schemeClr val="bg1"/>
                </a:solidFill>
                <a:latin typeface="Arial" panose="020B0604020202020204" pitchFamily="34" charset="0"/>
                <a:cs typeface="Arial" panose="020B0604020202020204" pitchFamily="34" charset="0"/>
              </a:rPr>
              <a:t> Tengah</a:t>
            </a:r>
          </a:p>
          <a:p>
            <a:pPr lvl="8"/>
            <a:r>
              <a:rPr lang="en-US" sz="6400" dirty="0">
                <a:solidFill>
                  <a:schemeClr val="bg1"/>
                </a:solidFill>
                <a:latin typeface="Arial" panose="020B0604020202020204" pitchFamily="34" charset="0"/>
                <a:cs typeface="Arial" panose="020B0604020202020204" pitchFamily="34" charset="0"/>
              </a:rPr>
              <a:t>&gt; </a:t>
            </a:r>
            <a:r>
              <a:rPr lang="en-US" sz="6400" dirty="0" err="1">
                <a:solidFill>
                  <a:schemeClr val="bg1"/>
                </a:solidFill>
                <a:latin typeface="Arial" panose="020B0604020202020204" pitchFamily="34" charset="0"/>
                <a:cs typeface="Arial" panose="020B0604020202020204" pitchFamily="34" charset="0"/>
              </a:rPr>
              <a:t>Dokter</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Spesialis</a:t>
            </a: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Kebidanan</a:t>
            </a:r>
            <a:r>
              <a:rPr lang="en-US" sz="6400" dirty="0">
                <a:solidFill>
                  <a:schemeClr val="bg1"/>
                </a:solidFill>
                <a:latin typeface="Arial" panose="020B0604020202020204" pitchFamily="34" charset="0"/>
                <a:cs typeface="Arial" panose="020B0604020202020204" pitchFamily="34" charset="0"/>
              </a:rPr>
              <a:t> RSIA </a:t>
            </a:r>
          </a:p>
          <a:p>
            <a:pPr marL="3657660" lvl="8" indent="0">
              <a:buNone/>
            </a:pPr>
            <a:r>
              <a:rPr lang="en-US" sz="6400" dirty="0">
                <a:solidFill>
                  <a:schemeClr val="bg1"/>
                </a:solidFill>
                <a:latin typeface="Arial" panose="020B0604020202020204" pitchFamily="34" charset="0"/>
                <a:cs typeface="Arial" panose="020B0604020202020204" pitchFamily="34" charset="0"/>
              </a:rPr>
              <a:t>        </a:t>
            </a:r>
            <a:r>
              <a:rPr lang="en-US" sz="6400" dirty="0" err="1">
                <a:solidFill>
                  <a:schemeClr val="bg1"/>
                </a:solidFill>
                <a:latin typeface="Arial" panose="020B0604020202020204" pitchFamily="34" charset="0"/>
                <a:cs typeface="Arial" panose="020B0604020202020204" pitchFamily="34" charset="0"/>
              </a:rPr>
              <a:t>Tinatapura</a:t>
            </a:r>
            <a:endParaRPr lang="en-US" sz="64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61B7DF7-55FC-4972-A371-2C039C836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337" y="2348880"/>
            <a:ext cx="2242503" cy="3140153"/>
          </a:xfrm>
          <a:prstGeom prst="rect">
            <a:avLst/>
          </a:prstGeom>
        </p:spPr>
      </p:pic>
    </p:spTree>
    <p:extLst>
      <p:ext uri="{BB962C8B-B14F-4D97-AF65-F5344CB8AC3E}">
        <p14:creationId xmlns:p14="http://schemas.microsoft.com/office/powerpoint/2010/main" val="363472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id="{8CA74837-D572-4CAF-9B2A-7C163D11199D}"/>
              </a:ext>
            </a:extLst>
          </p:cNvPr>
          <p:cNvSpPr>
            <a:spLocks noGrp="1" noChangeArrowheads="1"/>
          </p:cNvSpPr>
          <p:nvPr>
            <p:ph type="title"/>
          </p:nvPr>
        </p:nvSpPr>
        <p:spPr>
          <a:xfrm>
            <a:off x="6019800" y="1676400"/>
            <a:ext cx="2819400" cy="4191000"/>
          </a:xfrm>
        </p:spPr>
        <p:txBody>
          <a:bodyPr/>
          <a:lstStyle/>
          <a:p>
            <a:pPr algn="ctr"/>
            <a:r>
              <a:rPr lang="en-US" altLang="en-US" sz="3200">
                <a:solidFill>
                  <a:srgbClr val="FFFF00"/>
                </a:solidFill>
                <a:latin typeface="Tahoma" panose="020B0604030504040204" pitchFamily="34" charset="0"/>
              </a:rPr>
              <a:t>MANUVER McROBERTS</a:t>
            </a:r>
          </a:p>
        </p:txBody>
      </p:sp>
      <p:pic>
        <p:nvPicPr>
          <p:cNvPr id="63493" name="Picture 5">
            <a:extLst>
              <a:ext uri="{FF2B5EF4-FFF2-40B4-BE49-F238E27FC236}">
                <a16:creationId xmlns:a16="http://schemas.microsoft.com/office/drawing/2014/main" id="{BE3F7659-718E-4B3E-BD52-5E74231BE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603250"/>
            <a:ext cx="5767388" cy="5492750"/>
          </a:xfrm>
          <a:prstGeom prst="rect">
            <a:avLst/>
          </a:prstGeom>
          <a:noFill/>
          <a:effectLst>
            <a:outerShdw dist="53882" dir="2700000" algn="ctr" rotWithShape="0">
              <a:schemeClr val="bg2"/>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a:extLst>
              <a:ext uri="{FF2B5EF4-FFF2-40B4-BE49-F238E27FC236}">
                <a16:creationId xmlns:a16="http://schemas.microsoft.com/office/drawing/2014/main" id="{F7C901F0-DEC6-46EF-91BF-943CB53DCD85}"/>
              </a:ext>
            </a:extLst>
          </p:cNvPr>
          <p:cNvSpPr>
            <a:spLocks noGrp="1" noChangeArrowheads="1"/>
          </p:cNvSpPr>
          <p:nvPr>
            <p:ph type="ctrTitle"/>
          </p:nvPr>
        </p:nvSpPr>
        <p:spPr>
          <a:xfrm>
            <a:off x="876212" y="548681"/>
            <a:ext cx="6620968" cy="2232248"/>
          </a:xfrm>
        </p:spPr>
        <p:txBody>
          <a:bodyPr/>
          <a:lstStyle/>
          <a:p>
            <a:r>
              <a:rPr lang="en-US" altLang="en-US" dirty="0">
                <a:solidFill>
                  <a:srgbClr val="FAFD00"/>
                </a:solidFill>
              </a:rPr>
              <a:t>ANTERIOR DISIMPACTION</a:t>
            </a:r>
          </a:p>
        </p:txBody>
      </p:sp>
      <p:sp>
        <p:nvSpPr>
          <p:cNvPr id="100357" name="Rectangle 5">
            <a:extLst>
              <a:ext uri="{FF2B5EF4-FFF2-40B4-BE49-F238E27FC236}">
                <a16:creationId xmlns:a16="http://schemas.microsoft.com/office/drawing/2014/main" id="{CE1E20D0-4AAE-4933-907D-674FF32064EC}"/>
              </a:ext>
            </a:extLst>
          </p:cNvPr>
          <p:cNvSpPr>
            <a:spLocks noGrp="1" noChangeArrowheads="1"/>
          </p:cNvSpPr>
          <p:nvPr>
            <p:ph type="subTitle" idx="1"/>
          </p:nvPr>
        </p:nvSpPr>
        <p:spPr>
          <a:xfrm>
            <a:off x="755576" y="3429000"/>
            <a:ext cx="6620968" cy="861420"/>
          </a:xfrm>
        </p:spPr>
        <p:txBody>
          <a:bodyPr/>
          <a:lstStyle/>
          <a:p>
            <a:pPr marL="346075" indent="-346075" algn="l">
              <a:buSzTx/>
              <a:buFontTx/>
              <a:buChar char="•"/>
            </a:pPr>
            <a:r>
              <a:rPr lang="en-US" altLang="en-US" b="1" dirty="0" err="1"/>
              <a:t>Massanti</a:t>
            </a:r>
            <a:r>
              <a:rPr lang="en-US" altLang="en-US" b="1" dirty="0"/>
              <a:t> </a:t>
            </a:r>
            <a:r>
              <a:rPr lang="en-US" altLang="en-US" b="1" dirty="0" err="1"/>
              <a:t>Manuver</a:t>
            </a:r>
            <a:endParaRPr lang="en-US" altLang="en-US" b="1" dirty="0"/>
          </a:p>
          <a:p>
            <a:pPr marL="346075" indent="-346075" algn="l">
              <a:buSzTx/>
              <a:buFontTx/>
              <a:buChar char="•"/>
            </a:pPr>
            <a:r>
              <a:rPr lang="en-US" altLang="en-US" b="1" dirty="0"/>
              <a:t>Rubin </a:t>
            </a:r>
            <a:r>
              <a:rPr lang="en-US" altLang="en-US" b="1" dirty="0" err="1"/>
              <a:t>Manuver</a:t>
            </a:r>
            <a:endParaRPr lang="en-US" alt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Rectangle 7">
            <a:extLst>
              <a:ext uri="{FF2B5EF4-FFF2-40B4-BE49-F238E27FC236}">
                <a16:creationId xmlns:a16="http://schemas.microsoft.com/office/drawing/2014/main" id="{20389294-9FC8-4BC7-9F64-D09F71DBFD57}"/>
              </a:ext>
            </a:extLst>
          </p:cNvPr>
          <p:cNvSpPr>
            <a:spLocks noGrp="1" noChangeArrowheads="1"/>
          </p:cNvSpPr>
          <p:nvPr>
            <p:ph type="title"/>
          </p:nvPr>
        </p:nvSpPr>
        <p:spPr/>
        <p:txBody>
          <a:bodyPr/>
          <a:lstStyle/>
          <a:p>
            <a:r>
              <a:rPr lang="en-US" altLang="en-US" sz="4000"/>
              <a:t>Suprapubic Pressure (Massanti Manuver)</a:t>
            </a:r>
          </a:p>
        </p:txBody>
      </p:sp>
      <p:sp>
        <p:nvSpPr>
          <p:cNvPr id="93192" name="Rectangle 8">
            <a:extLst>
              <a:ext uri="{FF2B5EF4-FFF2-40B4-BE49-F238E27FC236}">
                <a16:creationId xmlns:a16="http://schemas.microsoft.com/office/drawing/2014/main" id="{D7C59245-905E-4793-BD1D-401F301EAE31}"/>
              </a:ext>
            </a:extLst>
          </p:cNvPr>
          <p:cNvSpPr>
            <a:spLocks noGrp="1" noChangeArrowheads="1"/>
          </p:cNvSpPr>
          <p:nvPr>
            <p:ph type="body" idx="1"/>
          </p:nvPr>
        </p:nvSpPr>
        <p:spPr>
          <a:xfrm>
            <a:off x="685800" y="1828800"/>
            <a:ext cx="4191000" cy="4114800"/>
          </a:xfrm>
        </p:spPr>
        <p:txBody>
          <a:bodyPr>
            <a:normAutofit lnSpcReduction="10000"/>
          </a:bodyPr>
          <a:lstStyle/>
          <a:p>
            <a:pPr>
              <a:buClr>
                <a:srgbClr val="66FFFF"/>
              </a:buClr>
              <a:buSzTx/>
              <a:buFont typeface="Arial" panose="020B0604020202020204" pitchFamily="34" charset="0"/>
              <a:buChar char="●"/>
            </a:pPr>
            <a:r>
              <a:rPr lang="en-US" altLang="en-US" sz="2800">
                <a:effectLst/>
              </a:rPr>
              <a:t>NO fundal pressure</a:t>
            </a:r>
          </a:p>
          <a:p>
            <a:pPr>
              <a:buClr>
                <a:srgbClr val="66FFFF"/>
              </a:buClr>
              <a:buSzTx/>
              <a:buFont typeface="Arial" panose="020B0604020202020204" pitchFamily="34" charset="0"/>
              <a:buChar char="●"/>
            </a:pPr>
            <a:r>
              <a:rPr lang="en-US" altLang="en-US" sz="2800">
                <a:effectLst/>
              </a:rPr>
              <a:t>Abdominal approach: suprapubic pressure applied with heel of clasped hand from the posterior aspect of the anterior shoulder to dislodge it</a:t>
            </a:r>
          </a:p>
        </p:txBody>
      </p:sp>
      <p:graphicFrame>
        <p:nvGraphicFramePr>
          <p:cNvPr id="93188" name="Object 4">
            <a:extLst>
              <a:ext uri="{FF2B5EF4-FFF2-40B4-BE49-F238E27FC236}">
                <a16:creationId xmlns:a16="http://schemas.microsoft.com/office/drawing/2014/main" id="{2C5CFD51-4CB2-4E60-9372-5B8EB437A27E}"/>
              </a:ext>
            </a:extLst>
          </p:cNvPr>
          <p:cNvGraphicFramePr>
            <a:graphicFrameLocks noChangeAspect="1"/>
          </p:cNvGraphicFramePr>
          <p:nvPr/>
        </p:nvGraphicFramePr>
        <p:xfrm>
          <a:off x="4843463" y="1905000"/>
          <a:ext cx="3995737" cy="3894138"/>
        </p:xfrm>
        <a:graphic>
          <a:graphicData uri="http://schemas.openxmlformats.org/presentationml/2006/ole">
            <mc:AlternateContent xmlns:mc="http://schemas.openxmlformats.org/markup-compatibility/2006">
              <mc:Choice xmlns:v="urn:schemas-microsoft-com:vml" Requires="v">
                <p:oleObj name="CorelDRAW" r:id="rId2" imgW="4889079" imgH="4234887" progId="CorelDraw.Graphic.9">
                  <p:embed/>
                </p:oleObj>
              </mc:Choice>
              <mc:Fallback>
                <p:oleObj name="CorelDRAW" r:id="rId2" imgW="4889079" imgH="4234887" progId="CorelDraw.Graphic.9">
                  <p:embed/>
                  <p:pic>
                    <p:nvPicPr>
                      <p:cNvPr id="93188" name="Object 4">
                        <a:extLst>
                          <a:ext uri="{FF2B5EF4-FFF2-40B4-BE49-F238E27FC236}">
                            <a16:creationId xmlns:a16="http://schemas.microsoft.com/office/drawing/2014/main" id="{2C5CFD51-4CB2-4E60-9372-5B8EB437A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1905000"/>
                        <a:ext cx="3995737"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2" name="Object 4">
            <a:extLst>
              <a:ext uri="{FF2B5EF4-FFF2-40B4-BE49-F238E27FC236}">
                <a16:creationId xmlns:a16="http://schemas.microsoft.com/office/drawing/2014/main" id="{716C0826-6819-4440-985C-4AD85B2CDBF9}"/>
              </a:ext>
            </a:extLst>
          </p:cNvPr>
          <p:cNvGraphicFramePr>
            <a:graphicFrameLocks noChangeAspect="1"/>
          </p:cNvGraphicFramePr>
          <p:nvPr/>
        </p:nvGraphicFramePr>
        <p:xfrm>
          <a:off x="6172200" y="763588"/>
          <a:ext cx="2462213" cy="5484812"/>
        </p:xfrm>
        <a:graphic>
          <a:graphicData uri="http://schemas.openxmlformats.org/presentationml/2006/ole">
            <mc:AlternateContent xmlns:mc="http://schemas.openxmlformats.org/markup-compatibility/2006">
              <mc:Choice xmlns:v="urn:schemas-microsoft-com:vml" Requires="v">
                <p:oleObj name="CorelDRAW" r:id="rId2" imgW="2770646" imgH="5483506" progId="CorelDraw.Graphic.9">
                  <p:embed/>
                </p:oleObj>
              </mc:Choice>
              <mc:Fallback>
                <p:oleObj name="CorelDRAW" r:id="rId2" imgW="2770646" imgH="5483506" progId="CorelDraw.Graphic.9">
                  <p:embed/>
                  <p:pic>
                    <p:nvPicPr>
                      <p:cNvPr id="94212" name="Object 4">
                        <a:extLst>
                          <a:ext uri="{FF2B5EF4-FFF2-40B4-BE49-F238E27FC236}">
                            <a16:creationId xmlns:a16="http://schemas.microsoft.com/office/drawing/2014/main" id="{716C0826-6819-4440-985C-4AD85B2CD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763588"/>
                        <a:ext cx="2462213" cy="548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5" name="Rectangle 7">
            <a:extLst>
              <a:ext uri="{FF2B5EF4-FFF2-40B4-BE49-F238E27FC236}">
                <a16:creationId xmlns:a16="http://schemas.microsoft.com/office/drawing/2014/main" id="{317964A6-D42E-4D4F-9B9D-9220EEE3F862}"/>
              </a:ext>
            </a:extLst>
          </p:cNvPr>
          <p:cNvSpPr>
            <a:spLocks noGrp="1" noChangeArrowheads="1"/>
          </p:cNvSpPr>
          <p:nvPr>
            <p:ph type="title"/>
          </p:nvPr>
        </p:nvSpPr>
        <p:spPr/>
        <p:txBody>
          <a:bodyPr/>
          <a:lstStyle/>
          <a:p>
            <a:r>
              <a:rPr lang="en-US" altLang="en-US"/>
              <a:t>Rubin Manuver</a:t>
            </a:r>
          </a:p>
        </p:txBody>
      </p:sp>
      <p:sp>
        <p:nvSpPr>
          <p:cNvPr id="94216" name="Rectangle 8">
            <a:extLst>
              <a:ext uri="{FF2B5EF4-FFF2-40B4-BE49-F238E27FC236}">
                <a16:creationId xmlns:a16="http://schemas.microsoft.com/office/drawing/2014/main" id="{6A139C65-E866-4D0C-80A6-FE199BDCFACB}"/>
              </a:ext>
            </a:extLst>
          </p:cNvPr>
          <p:cNvSpPr>
            <a:spLocks noGrp="1" noChangeArrowheads="1"/>
          </p:cNvSpPr>
          <p:nvPr>
            <p:ph type="body" idx="1"/>
          </p:nvPr>
        </p:nvSpPr>
        <p:spPr>
          <a:xfrm>
            <a:off x="685800" y="1828800"/>
            <a:ext cx="5181600" cy="4114800"/>
          </a:xfrm>
        </p:spPr>
        <p:txBody>
          <a:bodyPr>
            <a:normAutofit/>
          </a:bodyPr>
          <a:lstStyle/>
          <a:p>
            <a:pPr marL="400050" lvl="1">
              <a:buFont typeface="Arial" panose="020B0604020202020204" pitchFamily="34" charset="0"/>
              <a:buChar char="●"/>
            </a:pPr>
            <a:r>
              <a:rPr lang="en-US" altLang="en-US" sz="2400" dirty="0"/>
              <a:t>vaginal approach</a:t>
            </a:r>
          </a:p>
          <a:p>
            <a:pPr marL="400050" lvl="1">
              <a:buFont typeface="Arial" panose="020B0604020202020204" pitchFamily="34" charset="0"/>
              <a:buChar char="●"/>
            </a:pPr>
            <a:r>
              <a:rPr lang="en-US" altLang="en-US" sz="2400" dirty="0"/>
              <a:t>adduction of anterior shoulder by pressure applied to the posterior aspect of the shoulder (the shoulder is pushed toward the chest)</a:t>
            </a:r>
          </a:p>
          <a:p>
            <a:pPr marL="400050" lvl="1">
              <a:buFont typeface="Arial" panose="020B0604020202020204" pitchFamily="34" charset="0"/>
              <a:buChar char="●"/>
            </a:pPr>
            <a:r>
              <a:rPr lang="en-US" altLang="en-US" sz="2400" dirty="0"/>
              <a:t>consider episiotomy</a:t>
            </a:r>
          </a:p>
          <a:p>
            <a:pPr marL="400050" lvl="1">
              <a:buFont typeface="Arial" panose="020B0604020202020204" pitchFamily="34" charset="0"/>
              <a:buChar char="●"/>
            </a:pPr>
            <a:r>
              <a:rPr lang="en-US" altLang="en-US" sz="2400" dirty="0"/>
              <a:t>NO fundal pressure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6" name="Group 6">
            <a:extLst>
              <a:ext uri="{FF2B5EF4-FFF2-40B4-BE49-F238E27FC236}">
                <a16:creationId xmlns:a16="http://schemas.microsoft.com/office/drawing/2014/main" id="{0897DCF5-1336-4CE0-AD42-2329CBDF5A81}"/>
              </a:ext>
            </a:extLst>
          </p:cNvPr>
          <p:cNvGrpSpPr>
            <a:grpSpLocks/>
          </p:cNvGrpSpPr>
          <p:nvPr/>
        </p:nvGrpSpPr>
        <p:grpSpPr bwMode="auto">
          <a:xfrm>
            <a:off x="152400" y="1758950"/>
            <a:ext cx="8915400" cy="3346450"/>
            <a:chOff x="96" y="1108"/>
            <a:chExt cx="5616" cy="2108"/>
          </a:xfrm>
        </p:grpSpPr>
        <p:pic>
          <p:nvPicPr>
            <p:cNvPr id="92164" name="Picture 4">
              <a:extLst>
                <a:ext uri="{FF2B5EF4-FFF2-40B4-BE49-F238E27FC236}">
                  <a16:creationId xmlns:a16="http://schemas.microsoft.com/office/drawing/2014/main" id="{24B7F54E-3CE1-4299-9195-C4EFBBCB1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 y="1112"/>
              <a:ext cx="2800" cy="2104"/>
            </a:xfrm>
            <a:prstGeom prst="rect">
              <a:avLst/>
            </a:prstGeom>
            <a:noFill/>
            <a:extLst>
              <a:ext uri="{909E8E84-426E-40DD-AFC4-6F175D3DCCD1}">
                <a14:hiddenFill xmlns:a14="http://schemas.microsoft.com/office/drawing/2010/main">
                  <a:solidFill>
                    <a:srgbClr val="FFFFFF"/>
                  </a:solidFill>
                </a14:hiddenFill>
              </a:ext>
            </a:extLst>
          </p:spPr>
        </p:pic>
        <p:pic>
          <p:nvPicPr>
            <p:cNvPr id="92165" name="Picture 5">
              <a:extLst>
                <a:ext uri="{FF2B5EF4-FFF2-40B4-BE49-F238E27FC236}">
                  <a16:creationId xmlns:a16="http://schemas.microsoft.com/office/drawing/2014/main" id="{7A7AFF42-6ACC-4BA5-BDD3-829788050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08"/>
              <a:ext cx="2800" cy="210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a:extLst>
              <a:ext uri="{FF2B5EF4-FFF2-40B4-BE49-F238E27FC236}">
                <a16:creationId xmlns:a16="http://schemas.microsoft.com/office/drawing/2014/main" id="{134E74EB-BE16-486D-AFFD-53C1D0717480}"/>
              </a:ext>
            </a:extLst>
          </p:cNvPr>
          <p:cNvSpPr txBox="1">
            <a:spLocks noChangeArrowheads="1"/>
          </p:cNvSpPr>
          <p:nvPr/>
        </p:nvSpPr>
        <p:spPr bwMode="auto">
          <a:xfrm>
            <a:off x="2209800" y="2286000"/>
            <a:ext cx="3581400" cy="16144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altLang="en-US" sz="3200" b="1">
                <a:solidFill>
                  <a:srgbClr val="CCFF99"/>
                </a:solidFill>
                <a:effectLst/>
                <a:latin typeface="Souvenir Lt BT" pitchFamily="18" charset="0"/>
              </a:rPr>
              <a:t>MANUVER “CORKSCREW”</a:t>
            </a:r>
          </a:p>
          <a:p>
            <a:pPr algn="ctr">
              <a:spcBef>
                <a:spcPct val="50000"/>
              </a:spcBef>
            </a:pPr>
            <a:r>
              <a:rPr lang="en-US" altLang="en-US" b="1">
                <a:effectLst/>
                <a:latin typeface="Souvenir Lt BT" pitchFamily="18" charset="0"/>
              </a:rPr>
              <a:t>(WOODS)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a:extLst>
              <a:ext uri="{FF2B5EF4-FFF2-40B4-BE49-F238E27FC236}">
                <a16:creationId xmlns:a16="http://schemas.microsoft.com/office/drawing/2014/main" id="{73C6F533-AB19-4B69-A6BC-848468E3F14F}"/>
              </a:ext>
            </a:extLst>
          </p:cNvPr>
          <p:cNvSpPr>
            <a:spLocks noChangeArrowheads="1"/>
          </p:cNvSpPr>
          <p:nvPr/>
        </p:nvSpPr>
        <p:spPr bwMode="auto">
          <a:xfrm>
            <a:off x="1084263" y="1295400"/>
            <a:ext cx="73739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pPr>
            <a:endParaRPr lang="en-US" altLang="en-US" sz="3200" b="1">
              <a:solidFill>
                <a:srgbClr val="FAFD00"/>
              </a:solidFill>
              <a:effectLst/>
            </a:endParaRPr>
          </a:p>
        </p:txBody>
      </p:sp>
      <p:graphicFrame>
        <p:nvGraphicFramePr>
          <p:cNvPr id="96259" name="Object 3">
            <a:extLst>
              <a:ext uri="{FF2B5EF4-FFF2-40B4-BE49-F238E27FC236}">
                <a16:creationId xmlns:a16="http://schemas.microsoft.com/office/drawing/2014/main" id="{07EF317A-71AE-4CB7-AF2D-4A5FC5B1E3D7}"/>
              </a:ext>
            </a:extLst>
          </p:cNvPr>
          <p:cNvGraphicFramePr>
            <a:graphicFrameLocks noChangeAspect="1"/>
          </p:cNvGraphicFramePr>
          <p:nvPr/>
        </p:nvGraphicFramePr>
        <p:xfrm>
          <a:off x="541338" y="1905000"/>
          <a:ext cx="4706937" cy="4395788"/>
        </p:xfrm>
        <a:graphic>
          <a:graphicData uri="http://schemas.openxmlformats.org/presentationml/2006/ole">
            <mc:AlternateContent xmlns:mc="http://schemas.openxmlformats.org/markup-compatibility/2006">
              <mc:Choice xmlns:v="urn:schemas-microsoft-com:vml" Requires="v">
                <p:oleObj name="CorelDRAW" r:id="rId2" imgW="5293191" imgH="4395848" progId="CorelDraw.Graphic.9">
                  <p:embed/>
                </p:oleObj>
              </mc:Choice>
              <mc:Fallback>
                <p:oleObj name="CorelDRAW" r:id="rId2" imgW="5293191" imgH="4395848" progId="CorelDraw.Graphic.9">
                  <p:embed/>
                  <p:pic>
                    <p:nvPicPr>
                      <p:cNvPr id="96259" name="Object 3">
                        <a:extLst>
                          <a:ext uri="{FF2B5EF4-FFF2-40B4-BE49-F238E27FC236}">
                            <a16:creationId xmlns:a16="http://schemas.microsoft.com/office/drawing/2014/main" id="{07EF317A-71AE-4CB7-AF2D-4A5FC5B1E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905000"/>
                        <a:ext cx="4706937" cy="439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70" name="Rectangle 14">
            <a:extLst>
              <a:ext uri="{FF2B5EF4-FFF2-40B4-BE49-F238E27FC236}">
                <a16:creationId xmlns:a16="http://schemas.microsoft.com/office/drawing/2014/main" id="{19C66CCC-5E59-4986-B561-491A0E505C34}"/>
              </a:ext>
            </a:extLst>
          </p:cNvPr>
          <p:cNvSpPr>
            <a:spLocks noGrp="1" noChangeArrowheads="1"/>
          </p:cNvSpPr>
          <p:nvPr>
            <p:ph type="title"/>
          </p:nvPr>
        </p:nvSpPr>
        <p:spPr>
          <a:xfrm>
            <a:off x="484710" y="452718"/>
            <a:ext cx="7055380" cy="1247494"/>
          </a:xfrm>
        </p:spPr>
        <p:txBody>
          <a:bodyPr/>
          <a:lstStyle/>
          <a:p>
            <a:r>
              <a:rPr lang="en-US" altLang="en-US" sz="3200" dirty="0">
                <a:solidFill>
                  <a:srgbClr val="FFFF00"/>
                </a:solidFill>
              </a:rPr>
              <a:t>Rotation of Posterior Shoulder</a:t>
            </a:r>
            <a:br>
              <a:rPr lang="en-US" altLang="en-US" sz="3200" dirty="0">
                <a:solidFill>
                  <a:srgbClr val="FFFF00"/>
                </a:solidFill>
              </a:rPr>
            </a:br>
            <a:r>
              <a:rPr lang="en-US" altLang="en-US" sz="3200" b="0" dirty="0">
                <a:solidFill>
                  <a:srgbClr val="FFFF00"/>
                </a:solidFill>
              </a:rPr>
              <a:t>Step 1</a:t>
            </a:r>
          </a:p>
        </p:txBody>
      </p:sp>
      <p:sp>
        <p:nvSpPr>
          <p:cNvPr id="96271" name="Rectangle 15">
            <a:extLst>
              <a:ext uri="{FF2B5EF4-FFF2-40B4-BE49-F238E27FC236}">
                <a16:creationId xmlns:a16="http://schemas.microsoft.com/office/drawing/2014/main" id="{65E59D1B-71B5-4F59-A231-C8646CA4F714}"/>
              </a:ext>
            </a:extLst>
          </p:cNvPr>
          <p:cNvSpPr>
            <a:spLocks noGrp="1" noChangeArrowheads="1"/>
          </p:cNvSpPr>
          <p:nvPr>
            <p:ph type="body" idx="1"/>
          </p:nvPr>
        </p:nvSpPr>
        <p:spPr>
          <a:xfrm>
            <a:off x="4800600" y="1981200"/>
            <a:ext cx="3657600" cy="4114800"/>
          </a:xfrm>
        </p:spPr>
        <p:txBody>
          <a:bodyPr/>
          <a:lstStyle/>
          <a:p>
            <a:pPr lvl="1">
              <a:buFont typeface="Tahoma" panose="020B0604030504040204" pitchFamily="34" charset="0"/>
              <a:buChar char="●"/>
            </a:pPr>
            <a:r>
              <a:rPr lang="en-US" altLang="en-US" sz="2400">
                <a:solidFill>
                  <a:srgbClr val="FFFFFF"/>
                </a:solidFill>
                <a:effectLst/>
              </a:rPr>
              <a:t>pressure on anterior aspect of posterior shoulder</a:t>
            </a:r>
          </a:p>
          <a:p>
            <a:pPr lvl="1">
              <a:buFont typeface="Tahoma" panose="020B0604030504040204" pitchFamily="34" charset="0"/>
              <a:buChar char="●"/>
            </a:pPr>
            <a:r>
              <a:rPr lang="en-US" altLang="en-US" sz="2400">
                <a:solidFill>
                  <a:srgbClr val="FFFFFF"/>
                </a:solidFill>
                <a:effectLst/>
              </a:rPr>
              <a:t>may be combined with anterior disimpaction manoeuvers</a:t>
            </a:r>
          </a:p>
          <a:p>
            <a:pPr lvl="1">
              <a:buFont typeface="Tahoma" panose="020B0604030504040204" pitchFamily="34" charset="0"/>
              <a:buChar char="●"/>
            </a:pPr>
            <a:r>
              <a:rPr lang="en-US" altLang="en-US" sz="2400" u="sng">
                <a:solidFill>
                  <a:srgbClr val="FFFFFF"/>
                </a:solidFill>
                <a:effectLst/>
              </a:rPr>
              <a:t>NO</a:t>
            </a:r>
            <a:r>
              <a:rPr lang="en-US" altLang="en-US" sz="2400">
                <a:solidFill>
                  <a:srgbClr val="FFFFFF"/>
                </a:solidFill>
                <a:effectLst/>
              </a:rPr>
              <a:t> fundal pressure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a:extLst>
              <a:ext uri="{FF2B5EF4-FFF2-40B4-BE49-F238E27FC236}">
                <a16:creationId xmlns:a16="http://schemas.microsoft.com/office/drawing/2014/main" id="{ECD12EF2-C02A-43E5-8675-6098CA733EED}"/>
              </a:ext>
            </a:extLst>
          </p:cNvPr>
          <p:cNvSpPr>
            <a:spLocks noChangeArrowheads="1"/>
          </p:cNvSpPr>
          <p:nvPr/>
        </p:nvSpPr>
        <p:spPr bwMode="auto">
          <a:xfrm>
            <a:off x="677863" y="1447800"/>
            <a:ext cx="78533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spcBef>
                <a:spcPct val="20000"/>
              </a:spcBef>
            </a:pPr>
            <a:endParaRPr lang="en-US" altLang="en-US" sz="3200" b="1">
              <a:solidFill>
                <a:srgbClr val="FAFD00"/>
              </a:solidFill>
              <a:effectLst/>
            </a:endParaRPr>
          </a:p>
        </p:txBody>
      </p:sp>
      <p:graphicFrame>
        <p:nvGraphicFramePr>
          <p:cNvPr id="97285" name="Object 5">
            <a:extLst>
              <a:ext uri="{FF2B5EF4-FFF2-40B4-BE49-F238E27FC236}">
                <a16:creationId xmlns:a16="http://schemas.microsoft.com/office/drawing/2014/main" id="{F76BB2BF-C3C8-4752-9D96-8ABF7AC9D19C}"/>
              </a:ext>
            </a:extLst>
          </p:cNvPr>
          <p:cNvGraphicFramePr>
            <a:graphicFrameLocks noChangeAspect="1"/>
          </p:cNvGraphicFramePr>
          <p:nvPr/>
        </p:nvGraphicFramePr>
        <p:xfrm>
          <a:off x="3962400" y="1981200"/>
          <a:ext cx="4803775" cy="4357688"/>
        </p:xfrm>
        <a:graphic>
          <a:graphicData uri="http://schemas.openxmlformats.org/presentationml/2006/ole">
            <mc:AlternateContent xmlns:mc="http://schemas.openxmlformats.org/markup-compatibility/2006">
              <mc:Choice xmlns:v="urn:schemas-microsoft-com:vml" Requires="v">
                <p:oleObj name="CorelDRAW" r:id="rId2" imgW="5403338" imgH="4357507" progId="CorelDraw.Graphic.9">
                  <p:embed/>
                </p:oleObj>
              </mc:Choice>
              <mc:Fallback>
                <p:oleObj name="CorelDRAW" r:id="rId2" imgW="5403338" imgH="4357507" progId="CorelDraw.Graphic.9">
                  <p:embed/>
                  <p:pic>
                    <p:nvPicPr>
                      <p:cNvPr id="97285" name="Object 5">
                        <a:extLst>
                          <a:ext uri="{FF2B5EF4-FFF2-40B4-BE49-F238E27FC236}">
                            <a16:creationId xmlns:a16="http://schemas.microsoft.com/office/drawing/2014/main" id="{F76BB2BF-C3C8-4752-9D96-8ABF7AC9D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803775"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91" name="Rectangle 11">
            <a:extLst>
              <a:ext uri="{FF2B5EF4-FFF2-40B4-BE49-F238E27FC236}">
                <a16:creationId xmlns:a16="http://schemas.microsoft.com/office/drawing/2014/main" id="{6B2AA68D-44F9-4710-83BD-49AC68A99F3D}"/>
              </a:ext>
            </a:extLst>
          </p:cNvPr>
          <p:cNvSpPr>
            <a:spLocks noGrp="1" noChangeArrowheads="1"/>
          </p:cNvSpPr>
          <p:nvPr>
            <p:ph type="title"/>
          </p:nvPr>
        </p:nvSpPr>
        <p:spPr/>
        <p:txBody>
          <a:bodyPr/>
          <a:lstStyle/>
          <a:p>
            <a:r>
              <a:rPr lang="en-US" altLang="en-US" sz="4000">
                <a:solidFill>
                  <a:srgbClr val="FAFD00"/>
                </a:solidFill>
              </a:rPr>
              <a:t>Rotation of Posterior Shoulder </a:t>
            </a:r>
            <a:r>
              <a:rPr lang="en-US" altLang="en-US" sz="3200" b="0">
                <a:solidFill>
                  <a:srgbClr val="FAFD00"/>
                </a:solidFill>
              </a:rPr>
              <a:t>Step 2</a:t>
            </a:r>
          </a:p>
        </p:txBody>
      </p:sp>
      <p:sp>
        <p:nvSpPr>
          <p:cNvPr id="97292" name="Rectangle 12">
            <a:extLst>
              <a:ext uri="{FF2B5EF4-FFF2-40B4-BE49-F238E27FC236}">
                <a16:creationId xmlns:a16="http://schemas.microsoft.com/office/drawing/2014/main" id="{E2382220-3F88-4D20-A6CB-60D47C38BA45}"/>
              </a:ext>
            </a:extLst>
          </p:cNvPr>
          <p:cNvSpPr>
            <a:spLocks noGrp="1" noChangeArrowheads="1"/>
          </p:cNvSpPr>
          <p:nvPr>
            <p:ph type="body" idx="1"/>
          </p:nvPr>
        </p:nvSpPr>
        <p:spPr>
          <a:xfrm>
            <a:off x="685800" y="1828800"/>
            <a:ext cx="3200400" cy="4114800"/>
          </a:xfrm>
        </p:spPr>
        <p:txBody>
          <a:bodyPr>
            <a:normAutofit/>
          </a:bodyPr>
          <a:lstStyle/>
          <a:p>
            <a:r>
              <a:rPr lang="en-US" altLang="en-US" sz="2800" dirty="0">
                <a:solidFill>
                  <a:srgbClr val="FFFFFF"/>
                </a:solidFill>
                <a:effectLst/>
              </a:rPr>
              <a:t>Wood’s screw </a:t>
            </a:r>
            <a:r>
              <a:rPr lang="en-US" altLang="en-US" sz="2800" dirty="0" err="1">
                <a:solidFill>
                  <a:srgbClr val="FFFFFF"/>
                </a:solidFill>
                <a:effectLst/>
              </a:rPr>
              <a:t>manoeuvre</a:t>
            </a:r>
            <a:endParaRPr lang="en-US" altLang="en-US" sz="2800" dirty="0">
              <a:solidFill>
                <a:srgbClr val="FFFFFF"/>
              </a:solidFill>
              <a:effectLst/>
            </a:endParaRPr>
          </a:p>
          <a:p>
            <a:r>
              <a:rPr lang="en-US" altLang="en-US" sz="2800" dirty="0">
                <a:solidFill>
                  <a:srgbClr val="FFFFFF"/>
                </a:solidFill>
                <a:effectLst/>
              </a:rPr>
              <a:t>can be done simultaneously with anterior </a:t>
            </a:r>
            <a:r>
              <a:rPr lang="en-US" altLang="en-US" sz="2800" dirty="0" err="1">
                <a:solidFill>
                  <a:srgbClr val="FFFFFF"/>
                </a:solidFill>
                <a:effectLst/>
              </a:rPr>
              <a:t>dissimpaction</a:t>
            </a:r>
            <a:endParaRPr lang="en-US" altLang="en-US" sz="2800" dirty="0">
              <a:solidFill>
                <a:srgbClr val="FFFFFF"/>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6045450C-DCD2-4FE4-BC00-4869AF6FED8A}"/>
              </a:ext>
            </a:extLst>
          </p:cNvPr>
          <p:cNvSpPr>
            <a:spLocks noChangeArrowheads="1"/>
          </p:cNvSpPr>
          <p:nvPr/>
        </p:nvSpPr>
        <p:spPr bwMode="auto">
          <a:xfrm>
            <a:off x="677863" y="15240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spcBef>
                <a:spcPct val="20000"/>
              </a:spcBef>
            </a:pPr>
            <a:endParaRPr lang="en-US" altLang="en-US" sz="3200" b="1">
              <a:solidFill>
                <a:srgbClr val="FAFD00"/>
              </a:solidFill>
              <a:effectLst/>
            </a:endParaRPr>
          </a:p>
        </p:txBody>
      </p:sp>
      <p:graphicFrame>
        <p:nvGraphicFramePr>
          <p:cNvPr id="98308" name="Object 4">
            <a:extLst>
              <a:ext uri="{FF2B5EF4-FFF2-40B4-BE49-F238E27FC236}">
                <a16:creationId xmlns:a16="http://schemas.microsoft.com/office/drawing/2014/main" id="{6885DEC8-A0FC-4EF3-9CA0-9907410049C4}"/>
              </a:ext>
            </a:extLst>
          </p:cNvPr>
          <p:cNvGraphicFramePr>
            <a:graphicFrameLocks noChangeAspect="1"/>
          </p:cNvGraphicFramePr>
          <p:nvPr/>
        </p:nvGraphicFramePr>
        <p:xfrm>
          <a:off x="457200" y="1905000"/>
          <a:ext cx="5186363" cy="4221163"/>
        </p:xfrm>
        <a:graphic>
          <a:graphicData uri="http://schemas.openxmlformats.org/presentationml/2006/ole">
            <mc:AlternateContent xmlns:mc="http://schemas.openxmlformats.org/markup-compatibility/2006">
              <mc:Choice xmlns:v="urn:schemas-microsoft-com:vml" Requires="v">
                <p:oleObj name="CorelDRAW" r:id="rId2" imgW="5834536" imgH="4220057" progId="CorelDraw.Graphic.9">
                  <p:embed/>
                </p:oleObj>
              </mc:Choice>
              <mc:Fallback>
                <p:oleObj name="CorelDRAW" r:id="rId2" imgW="5834536" imgH="4220057" progId="CorelDraw.Graphic.9">
                  <p:embed/>
                  <p:pic>
                    <p:nvPicPr>
                      <p:cNvPr id="98308" name="Object 4">
                        <a:extLst>
                          <a:ext uri="{FF2B5EF4-FFF2-40B4-BE49-F238E27FC236}">
                            <a16:creationId xmlns:a16="http://schemas.microsoft.com/office/drawing/2014/main" id="{6885DEC8-A0FC-4EF3-9CA0-990741004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5186363"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18" name="Rectangle 14">
            <a:extLst>
              <a:ext uri="{FF2B5EF4-FFF2-40B4-BE49-F238E27FC236}">
                <a16:creationId xmlns:a16="http://schemas.microsoft.com/office/drawing/2014/main" id="{12923F77-24D2-4695-9A5B-B31087B02017}"/>
              </a:ext>
            </a:extLst>
          </p:cNvPr>
          <p:cNvSpPr>
            <a:spLocks noGrp="1" noChangeArrowheads="1"/>
          </p:cNvSpPr>
          <p:nvPr>
            <p:ph type="title"/>
          </p:nvPr>
        </p:nvSpPr>
        <p:spPr/>
        <p:txBody>
          <a:bodyPr/>
          <a:lstStyle/>
          <a:p>
            <a:r>
              <a:rPr lang="en-US" altLang="en-US" sz="4000">
                <a:solidFill>
                  <a:srgbClr val="FFFF00"/>
                </a:solidFill>
              </a:rPr>
              <a:t>Rotation of Posterior Shoulder </a:t>
            </a:r>
            <a:r>
              <a:rPr lang="en-US" altLang="en-US" sz="3200" b="0">
                <a:solidFill>
                  <a:srgbClr val="FFFF00"/>
                </a:solidFill>
              </a:rPr>
              <a:t>Step 3</a:t>
            </a:r>
          </a:p>
        </p:txBody>
      </p:sp>
      <p:sp>
        <p:nvSpPr>
          <p:cNvPr id="98319" name="Rectangle 15">
            <a:extLst>
              <a:ext uri="{FF2B5EF4-FFF2-40B4-BE49-F238E27FC236}">
                <a16:creationId xmlns:a16="http://schemas.microsoft.com/office/drawing/2014/main" id="{34A0C0A9-08AC-46AB-BF24-0BA8FDC62668}"/>
              </a:ext>
            </a:extLst>
          </p:cNvPr>
          <p:cNvSpPr>
            <a:spLocks noGrp="1" noChangeArrowheads="1"/>
          </p:cNvSpPr>
          <p:nvPr>
            <p:ph type="body" idx="1"/>
          </p:nvPr>
        </p:nvSpPr>
        <p:spPr>
          <a:xfrm>
            <a:off x="5715000" y="1828800"/>
            <a:ext cx="2971800" cy="4114800"/>
          </a:xfrm>
        </p:spPr>
        <p:txBody>
          <a:bodyPr/>
          <a:lstStyle/>
          <a:p>
            <a:r>
              <a:rPr lang="en-US" altLang="en-US">
                <a:solidFill>
                  <a:srgbClr val="FFFFFF"/>
                </a:solidFill>
                <a:effectLst/>
              </a:rPr>
              <a:t>may be repeated if delivery not accomplished by Steps 1 &amp; 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2" name="Object 4">
            <a:extLst>
              <a:ext uri="{FF2B5EF4-FFF2-40B4-BE49-F238E27FC236}">
                <a16:creationId xmlns:a16="http://schemas.microsoft.com/office/drawing/2014/main" id="{42C61445-6414-4974-9EDF-077C259516DF}"/>
              </a:ext>
            </a:extLst>
          </p:cNvPr>
          <p:cNvGraphicFramePr>
            <a:graphicFrameLocks noChangeAspect="1"/>
          </p:cNvGraphicFramePr>
          <p:nvPr/>
        </p:nvGraphicFramePr>
        <p:xfrm>
          <a:off x="2819400" y="1143000"/>
          <a:ext cx="5594350" cy="5441950"/>
        </p:xfrm>
        <a:graphic>
          <a:graphicData uri="http://schemas.openxmlformats.org/presentationml/2006/ole">
            <mc:AlternateContent xmlns:mc="http://schemas.openxmlformats.org/markup-compatibility/2006">
              <mc:Choice xmlns:v="urn:schemas-microsoft-com:vml" Requires="v">
                <p:oleObj name="CorelDRAW" r:id="rId2" imgW="5471593" imgH="4732237" progId="CorelDraw.Graphic.9">
                  <p:embed/>
                </p:oleObj>
              </mc:Choice>
              <mc:Fallback>
                <p:oleObj name="CorelDRAW" r:id="rId2" imgW="5471593" imgH="4732237" progId="CorelDraw.Graphic.9">
                  <p:embed/>
                  <p:pic>
                    <p:nvPicPr>
                      <p:cNvPr id="99332" name="Object 4">
                        <a:extLst>
                          <a:ext uri="{FF2B5EF4-FFF2-40B4-BE49-F238E27FC236}">
                            <a16:creationId xmlns:a16="http://schemas.microsoft.com/office/drawing/2014/main" id="{42C61445-6414-4974-9EDF-077C25951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43000"/>
                        <a:ext cx="5594350" cy="54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7" name="Rectangle 9">
            <a:extLst>
              <a:ext uri="{FF2B5EF4-FFF2-40B4-BE49-F238E27FC236}">
                <a16:creationId xmlns:a16="http://schemas.microsoft.com/office/drawing/2014/main" id="{B0801056-4DF9-483C-81F8-7C316A046279}"/>
              </a:ext>
            </a:extLst>
          </p:cNvPr>
          <p:cNvSpPr>
            <a:spLocks noGrp="1" noChangeArrowheads="1"/>
          </p:cNvSpPr>
          <p:nvPr>
            <p:ph type="title"/>
          </p:nvPr>
        </p:nvSpPr>
        <p:spPr/>
        <p:txBody>
          <a:bodyPr/>
          <a:lstStyle/>
          <a:p>
            <a:r>
              <a:rPr lang="en-US" altLang="en-US" sz="4000">
                <a:solidFill>
                  <a:srgbClr val="FAFD00"/>
                </a:solidFill>
              </a:rPr>
              <a:t>Rotation of Posterior Shoulder</a:t>
            </a:r>
            <a:br>
              <a:rPr lang="en-US" altLang="en-US" sz="4000">
                <a:solidFill>
                  <a:srgbClr val="FAFD00"/>
                </a:solidFill>
              </a:rPr>
            </a:br>
            <a:r>
              <a:rPr lang="en-US" altLang="en-US" sz="3200" b="0">
                <a:solidFill>
                  <a:srgbClr val="FAFD00"/>
                </a:solidFill>
              </a:rPr>
              <a:t>Step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Pendahuluan</a:t>
            </a:r>
            <a:endParaRPr lang="en-US" dirty="0"/>
          </a:p>
        </p:txBody>
      </p:sp>
      <p:sp>
        <p:nvSpPr>
          <p:cNvPr id="3" name="Content Placeholder 2"/>
          <p:cNvSpPr>
            <a:spLocks noGrp="1"/>
          </p:cNvSpPr>
          <p:nvPr>
            <p:ph idx="1"/>
          </p:nvPr>
        </p:nvSpPr>
        <p:spPr/>
        <p:txBody>
          <a:bodyPr/>
          <a:lstStyle/>
          <a:p>
            <a:r>
              <a:rPr lang="id-ID" sz="2400" dirty="0">
                <a:latin typeface="Times New Roman" pitchFamily="18" charset="0"/>
              </a:rPr>
              <a:t>Di</a:t>
            </a:r>
            <a:r>
              <a:rPr lang="en-US" sz="2400" dirty="0" err="1">
                <a:latin typeface="Times New Roman" pitchFamily="18" charset="0"/>
              </a:rPr>
              <a:t>perkirakan</a:t>
            </a:r>
            <a:r>
              <a:rPr lang="en-US" sz="2400" dirty="0">
                <a:latin typeface="Times New Roman" pitchFamily="18" charset="0"/>
              </a:rPr>
              <a:t> di</a:t>
            </a:r>
            <a:r>
              <a:rPr lang="id-ID" sz="2400" dirty="0">
                <a:latin typeface="Times New Roman" pitchFamily="18" charset="0"/>
              </a:rPr>
              <a:t> dunia, satu wanita meninggal setiap menit akibat komplikasi kehamilan.</a:t>
            </a:r>
            <a:endParaRPr lang="en-US" sz="2400" dirty="0">
              <a:latin typeface="Times New Roman" pitchFamily="18" charset="0"/>
            </a:endParaRPr>
          </a:p>
          <a:p>
            <a:r>
              <a:rPr lang="id-ID" sz="2400" dirty="0">
                <a:latin typeface="Times New Roman" pitchFamily="18" charset="0"/>
              </a:rPr>
              <a:t> Di Negara Berkembang, kematian m</a:t>
            </a:r>
            <a:r>
              <a:rPr lang="en-US" sz="2400" dirty="0">
                <a:latin typeface="Times New Roman" pitchFamily="18" charset="0"/>
              </a:rPr>
              <a:t>a</a:t>
            </a:r>
            <a:r>
              <a:rPr lang="id-ID" sz="2400" dirty="0">
                <a:latin typeface="Times New Roman" pitchFamily="18" charset="0"/>
              </a:rPr>
              <a:t>ternal </a:t>
            </a:r>
            <a:r>
              <a:rPr lang="en-US" sz="2400" dirty="0">
                <a:latin typeface="Times New Roman" pitchFamily="18" charset="0"/>
                <a:sym typeface="Wingdings" pitchFamily="2" charset="2"/>
              </a:rPr>
              <a:t></a:t>
            </a:r>
            <a:r>
              <a:rPr lang="id-ID" sz="2400" dirty="0">
                <a:latin typeface="Times New Roman" pitchFamily="18" charset="0"/>
              </a:rPr>
              <a:t> jarang terjadi,  diperkirakan sekitar 2\3 pelayanan m</a:t>
            </a:r>
            <a:r>
              <a:rPr lang="en-US" sz="2400" dirty="0">
                <a:latin typeface="Times New Roman" pitchFamily="18" charset="0"/>
              </a:rPr>
              <a:t>a</a:t>
            </a:r>
            <a:r>
              <a:rPr lang="id-ID" sz="2400" dirty="0">
                <a:latin typeface="Times New Roman" pitchFamily="18" charset="0"/>
              </a:rPr>
              <a:t>ternal diberikan dengan layanan substandard dalam arti bahwa ketrampilan </a:t>
            </a:r>
            <a:r>
              <a:rPr lang="en-US" sz="2400" dirty="0" err="1">
                <a:latin typeface="Times New Roman" pitchFamily="18" charset="0"/>
              </a:rPr>
              <a:t>tenaga</a:t>
            </a:r>
            <a:r>
              <a:rPr lang="en-US" sz="2400" dirty="0">
                <a:latin typeface="Times New Roman" pitchFamily="18" charset="0"/>
              </a:rPr>
              <a:t> </a:t>
            </a:r>
            <a:r>
              <a:rPr lang="en-US" sz="2400" dirty="0" err="1">
                <a:latin typeface="Times New Roman" pitchFamily="18" charset="0"/>
              </a:rPr>
              <a:t>kesehatan</a:t>
            </a:r>
            <a:r>
              <a:rPr lang="id-ID" sz="2400" dirty="0">
                <a:latin typeface="Times New Roman" pitchFamily="18" charset="0"/>
              </a:rPr>
              <a:t> dalam mengatasi masalah komplikasi kehamilan </a:t>
            </a:r>
            <a:r>
              <a:rPr lang="en-US" sz="2400" dirty="0" err="1">
                <a:latin typeface="Times New Roman" pitchFamily="18" charset="0"/>
              </a:rPr>
              <a:t>masih</a:t>
            </a:r>
            <a:r>
              <a:rPr lang="id-ID" sz="2400" dirty="0">
                <a:latin typeface="Times New Roman" pitchFamily="18" charset="0"/>
              </a:rPr>
              <a:t> kurang </a:t>
            </a:r>
            <a:r>
              <a:rPr lang="en-US" sz="2400" dirty="0" err="1">
                <a:latin typeface="Times New Roman" pitchFamily="18" charset="0"/>
              </a:rPr>
              <a:t>sehingga</a:t>
            </a:r>
            <a:r>
              <a:rPr lang="en-US" sz="2400" dirty="0">
                <a:latin typeface="Times New Roman" pitchFamily="18" charset="0"/>
              </a:rPr>
              <a:t> </a:t>
            </a:r>
            <a:r>
              <a:rPr lang="id-ID" sz="2400" dirty="0">
                <a:latin typeface="Times New Roman" pitchFamily="18" charset="0"/>
              </a:rPr>
              <a:t>kasus kegawat daruratan tersebut tidak memperoleh penanganan yang terbaik</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1029">
            <a:extLst>
              <a:ext uri="{FF2B5EF4-FFF2-40B4-BE49-F238E27FC236}">
                <a16:creationId xmlns:a16="http://schemas.microsoft.com/office/drawing/2014/main" id="{235F6B2F-B212-428B-B956-3237F096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44"/>
          <a:stretch>
            <a:fillRect/>
          </a:stretch>
        </p:blipFill>
        <p:spPr bwMode="auto">
          <a:xfrm>
            <a:off x="285750" y="152400"/>
            <a:ext cx="4972050" cy="6435725"/>
          </a:xfrm>
          <a:prstGeom prst="rect">
            <a:avLst/>
          </a:prstGeom>
          <a:noFill/>
          <a:extLst>
            <a:ext uri="{909E8E84-426E-40DD-AFC4-6F175D3DCCD1}">
              <a14:hiddenFill xmlns:a14="http://schemas.microsoft.com/office/drawing/2010/main">
                <a:solidFill>
                  <a:srgbClr val="FFFFFF"/>
                </a:solidFill>
              </a14:hiddenFill>
            </a:ext>
          </a:extLst>
        </p:spPr>
      </p:pic>
      <p:sp>
        <p:nvSpPr>
          <p:cNvPr id="55298" name="Rectangle 1026">
            <a:extLst>
              <a:ext uri="{FF2B5EF4-FFF2-40B4-BE49-F238E27FC236}">
                <a16:creationId xmlns:a16="http://schemas.microsoft.com/office/drawing/2014/main" id="{0F35B65A-DAD4-4404-AB0A-42DB74C35FA3}"/>
              </a:ext>
            </a:extLst>
          </p:cNvPr>
          <p:cNvSpPr>
            <a:spLocks noGrp="1" noChangeArrowheads="1"/>
          </p:cNvSpPr>
          <p:nvPr>
            <p:ph type="title"/>
          </p:nvPr>
        </p:nvSpPr>
        <p:spPr>
          <a:xfrm>
            <a:off x="5562600" y="1066800"/>
            <a:ext cx="3124200" cy="4191000"/>
          </a:xfrm>
        </p:spPr>
        <p:txBody>
          <a:bodyPr/>
          <a:lstStyle/>
          <a:p>
            <a:r>
              <a:rPr lang="en-US" altLang="en-US" sz="3200">
                <a:solidFill>
                  <a:srgbClr val="FFFF00"/>
                </a:solidFill>
              </a:rPr>
              <a:t>MELAHIRKAN BAHU PADA DISTOSIA BAHU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a:extLst>
              <a:ext uri="{FF2B5EF4-FFF2-40B4-BE49-F238E27FC236}">
                <a16:creationId xmlns:a16="http://schemas.microsoft.com/office/drawing/2014/main" id="{736F06DF-1A8C-4DEF-B7B4-7D836F00A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964113"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a:extLst>
              <a:ext uri="{FF2B5EF4-FFF2-40B4-BE49-F238E27FC236}">
                <a16:creationId xmlns:a16="http://schemas.microsoft.com/office/drawing/2014/main" id="{5291B3BB-820D-48F7-A807-CF1F299D1168}"/>
              </a:ext>
            </a:extLst>
          </p:cNvPr>
          <p:cNvSpPr txBox="1">
            <a:spLocks noChangeArrowheads="1"/>
          </p:cNvSpPr>
          <p:nvPr/>
        </p:nvSpPr>
        <p:spPr bwMode="auto">
          <a:xfrm>
            <a:off x="5410200" y="306388"/>
            <a:ext cx="3581400" cy="16144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altLang="en-US" sz="3200" b="1">
                <a:solidFill>
                  <a:srgbClr val="CCFF99"/>
                </a:solidFill>
                <a:effectLst/>
                <a:latin typeface="Souvenir Lt BT" pitchFamily="18" charset="0"/>
              </a:rPr>
              <a:t>MANUVER “CORKSCREW”</a:t>
            </a:r>
          </a:p>
          <a:p>
            <a:pPr algn="ctr">
              <a:spcBef>
                <a:spcPct val="50000"/>
              </a:spcBef>
            </a:pPr>
            <a:r>
              <a:rPr lang="en-US" altLang="en-US" b="1">
                <a:effectLst/>
                <a:latin typeface="Souvenir Lt BT" pitchFamily="18" charset="0"/>
              </a:rPr>
              <a:t>(WOODS)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a:extLst>
              <a:ext uri="{FF2B5EF4-FFF2-40B4-BE49-F238E27FC236}">
                <a16:creationId xmlns:a16="http://schemas.microsoft.com/office/drawing/2014/main" id="{A5349F6F-DD5B-420F-AACC-BC5E13BE4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73"/>
          <a:stretch>
            <a:fillRect/>
          </a:stretch>
        </p:blipFill>
        <p:spPr bwMode="auto">
          <a:xfrm>
            <a:off x="152400" y="958850"/>
            <a:ext cx="45339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6">
            <a:extLst>
              <a:ext uri="{FF2B5EF4-FFF2-40B4-BE49-F238E27FC236}">
                <a16:creationId xmlns:a16="http://schemas.microsoft.com/office/drawing/2014/main" id="{AEE23A51-8839-4D79-8BF5-464146CB966C}"/>
              </a:ext>
            </a:extLst>
          </p:cNvPr>
          <p:cNvSpPr>
            <a:spLocks noChangeArrowheads="1"/>
          </p:cNvSpPr>
          <p:nvPr/>
        </p:nvSpPr>
        <p:spPr bwMode="auto">
          <a:xfrm>
            <a:off x="0" y="2052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5781" name="Object 5">
            <a:extLst>
              <a:ext uri="{FF2B5EF4-FFF2-40B4-BE49-F238E27FC236}">
                <a16:creationId xmlns:a16="http://schemas.microsoft.com/office/drawing/2014/main" id="{5DFD5ABA-318D-4F48-9C0E-E836F002D1D8}"/>
              </a:ext>
            </a:extLst>
          </p:cNvPr>
          <p:cNvGraphicFramePr>
            <a:graphicFrameLocks noChangeAspect="1"/>
          </p:cNvGraphicFramePr>
          <p:nvPr>
            <p:extLst>
              <p:ext uri="{D42A27DB-BD31-4B8C-83A1-F6EECF244321}">
                <p14:modId xmlns:p14="http://schemas.microsoft.com/office/powerpoint/2010/main" val="2873540891"/>
              </p:ext>
            </p:extLst>
          </p:nvPr>
        </p:nvGraphicFramePr>
        <p:xfrm>
          <a:off x="4796497" y="958850"/>
          <a:ext cx="4278313" cy="4135438"/>
        </p:xfrm>
        <a:graphic>
          <a:graphicData uri="http://schemas.openxmlformats.org/presentationml/2006/ole">
            <mc:AlternateContent xmlns:mc="http://schemas.openxmlformats.org/markup-compatibility/2006">
              <mc:Choice xmlns:v="urn:schemas-microsoft-com:vml" Requires="v">
                <p:oleObj name="Bitmap Image" r:id="rId3" imgW="2838846" imgH="2752381" progId="Paint.Picture">
                  <p:embed/>
                </p:oleObj>
              </mc:Choice>
              <mc:Fallback>
                <p:oleObj name="Bitmap Image" r:id="rId3" imgW="2838846" imgH="2752381" progId="Paint.Picture">
                  <p:embed/>
                  <p:pic>
                    <p:nvPicPr>
                      <p:cNvPr id="75781" name="Object 5">
                        <a:extLst>
                          <a:ext uri="{FF2B5EF4-FFF2-40B4-BE49-F238E27FC236}">
                            <a16:creationId xmlns:a16="http://schemas.microsoft.com/office/drawing/2014/main" id="{5DFD5ABA-318D-4F48-9C0E-E836F002D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497" y="958850"/>
                        <a:ext cx="4278313" cy="413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3" name="Text Box 7">
            <a:extLst>
              <a:ext uri="{FF2B5EF4-FFF2-40B4-BE49-F238E27FC236}">
                <a16:creationId xmlns:a16="http://schemas.microsoft.com/office/drawing/2014/main" id="{E52A037E-2346-4A85-A3F1-E8C6F1149FEA}"/>
              </a:ext>
            </a:extLst>
          </p:cNvPr>
          <p:cNvSpPr txBox="1">
            <a:spLocks noChangeArrowheads="1"/>
          </p:cNvSpPr>
          <p:nvPr/>
        </p:nvSpPr>
        <p:spPr bwMode="auto">
          <a:xfrm>
            <a:off x="152400" y="5257800"/>
            <a:ext cx="8839200" cy="94615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spcBef>
                <a:spcPct val="50000"/>
              </a:spcBef>
            </a:pPr>
            <a:r>
              <a:rPr lang="en-US" altLang="en-US" sz="2800" b="1">
                <a:solidFill>
                  <a:srgbClr val="FFFF00"/>
                </a:solidFill>
                <a:effectLst/>
                <a:latin typeface="Souvenir Lt BT" pitchFamily="18" charset="0"/>
              </a:rPr>
              <a:t>MELAHIRKAN BAHU BELAKANG (SCHWARTZ &amp; DIXON)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D5E7926-8BEF-4103-BBC0-614F86F3939C}"/>
              </a:ext>
            </a:extLst>
          </p:cNvPr>
          <p:cNvSpPr>
            <a:spLocks noGrp="1" noChangeArrowheads="1"/>
          </p:cNvSpPr>
          <p:nvPr>
            <p:ph type="title"/>
          </p:nvPr>
        </p:nvSpPr>
        <p:spPr>
          <a:xfrm>
            <a:off x="683568" y="2476500"/>
            <a:ext cx="8229600" cy="1143000"/>
          </a:xfrm>
        </p:spPr>
        <p:txBody>
          <a:bodyPr/>
          <a:lstStyle/>
          <a:p>
            <a:pPr eaLnBrk="1" hangingPunct="1">
              <a:defRPr/>
            </a:pPr>
            <a:r>
              <a:rPr lang="en-US" sz="6000" b="1" dirty="0">
                <a:solidFill>
                  <a:srgbClr val="FFFF00"/>
                </a:solidFill>
                <a:latin typeface="Arial Black" pitchFamily="34" charset="0"/>
              </a:rPr>
              <a:t>INVERSIO  UTERI</a:t>
            </a:r>
          </a:p>
        </p:txBody>
      </p:sp>
      <p:sp>
        <p:nvSpPr>
          <p:cNvPr id="38915" name="Rectangle 3">
            <a:extLst>
              <a:ext uri="{FF2B5EF4-FFF2-40B4-BE49-F238E27FC236}">
                <a16:creationId xmlns:a16="http://schemas.microsoft.com/office/drawing/2014/main" id="{15719F85-5702-4286-A2CE-79076E74CF75}"/>
              </a:ext>
            </a:extLst>
          </p:cNvPr>
          <p:cNvSpPr>
            <a:spLocks noGrp="1" noChangeArrowheads="1"/>
          </p:cNvSpPr>
          <p:nvPr>
            <p:ph type="body" idx="1"/>
          </p:nvPr>
        </p:nvSpPr>
        <p:spPr>
          <a:xfrm>
            <a:off x="0" y="3048000"/>
            <a:ext cx="9144000" cy="2133600"/>
          </a:xfrm>
        </p:spPr>
        <p:txBody>
          <a:bodyPr/>
          <a:lstStyle/>
          <a:p>
            <a:pPr algn="ctr" eaLnBrk="1" hangingPunct="1">
              <a:buFontTx/>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76FB201-83B0-4E50-8F93-0D80FE668AD9}"/>
              </a:ext>
            </a:extLst>
          </p:cNvPr>
          <p:cNvSpPr>
            <a:spLocks noGrp="1" noChangeArrowheads="1"/>
          </p:cNvSpPr>
          <p:nvPr>
            <p:ph type="title"/>
          </p:nvPr>
        </p:nvSpPr>
        <p:spPr>
          <a:xfrm>
            <a:off x="381000" y="762000"/>
            <a:ext cx="8229600" cy="944563"/>
          </a:xfrm>
        </p:spPr>
        <p:txBody>
          <a:bodyPr/>
          <a:lstStyle/>
          <a:p>
            <a:pPr algn="l" eaLnBrk="1" hangingPunct="1">
              <a:defRPr/>
            </a:pPr>
            <a:r>
              <a:rPr lang="en-US" b="1">
                <a:solidFill>
                  <a:srgbClr val="FFCC00"/>
                </a:solidFill>
              </a:rPr>
              <a:t>	Definisi</a:t>
            </a:r>
          </a:p>
        </p:txBody>
      </p:sp>
      <p:sp>
        <p:nvSpPr>
          <p:cNvPr id="4099" name="Rectangle 3">
            <a:extLst>
              <a:ext uri="{FF2B5EF4-FFF2-40B4-BE49-F238E27FC236}">
                <a16:creationId xmlns:a16="http://schemas.microsoft.com/office/drawing/2014/main" id="{509607B1-14FB-411C-86D6-5AE045787B1E}"/>
              </a:ext>
            </a:extLst>
          </p:cNvPr>
          <p:cNvSpPr>
            <a:spLocks noGrp="1" noChangeArrowheads="1"/>
          </p:cNvSpPr>
          <p:nvPr>
            <p:ph type="body" sz="half" idx="1"/>
          </p:nvPr>
        </p:nvSpPr>
        <p:spPr>
          <a:xfrm>
            <a:off x="457200" y="1676400"/>
            <a:ext cx="8305800" cy="4525963"/>
          </a:xfrm>
        </p:spPr>
        <p:txBody>
          <a:bodyPr/>
          <a:lstStyle/>
          <a:p>
            <a:pPr lvl="1" eaLnBrk="1" hangingPunct="1">
              <a:buFontTx/>
              <a:buNone/>
              <a:defRPr/>
            </a:pPr>
            <a:r>
              <a:rPr lang="en-US" sz="2400">
                <a:solidFill>
                  <a:srgbClr val="FFCC00"/>
                </a:solidFill>
              </a:rPr>
              <a:t>	  Fundus uteri masuk ke cavum uteri </a:t>
            </a:r>
          </a:p>
          <a:p>
            <a:pPr eaLnBrk="1" hangingPunct="1">
              <a:buFontTx/>
              <a:buNone/>
              <a:defRPr/>
            </a:pPr>
            <a:endParaRPr lang="en-US" sz="2800">
              <a:solidFill>
                <a:srgbClr val="FFCC00"/>
              </a:solidFill>
            </a:endParaRPr>
          </a:p>
          <a:p>
            <a:pPr eaLnBrk="1" hangingPunct="1">
              <a:buFontTx/>
              <a:buNone/>
              <a:defRPr/>
            </a:pPr>
            <a:endParaRPr lang="en-US" sz="4400">
              <a:solidFill>
                <a:srgbClr val="FFCC00"/>
              </a:solidFill>
            </a:endParaRPr>
          </a:p>
          <a:p>
            <a:pPr eaLnBrk="1" hangingPunct="1">
              <a:buFontTx/>
              <a:buNone/>
              <a:defRPr/>
            </a:pPr>
            <a:r>
              <a:rPr lang="en-US" sz="4400" b="1">
                <a:solidFill>
                  <a:srgbClr val="FFCC00"/>
                </a:solidFill>
                <a:effectLst>
                  <a:outerShdw blurRad="38100" dist="38100" dir="2700000" algn="tl">
                    <a:srgbClr val="000000"/>
                  </a:outerShdw>
                </a:effectLst>
              </a:rPr>
              <a:t>		Insidensi</a:t>
            </a:r>
          </a:p>
          <a:p>
            <a:pPr eaLnBrk="1" hangingPunct="1">
              <a:buFontTx/>
              <a:buNone/>
              <a:defRPr/>
            </a:pPr>
            <a:r>
              <a:rPr lang="en-US" sz="2800">
                <a:solidFill>
                  <a:srgbClr val="FFCC00"/>
                </a:solidFill>
              </a:rPr>
              <a:t>		1 : 5000 – 20000 persalinan</a:t>
            </a:r>
          </a:p>
          <a:p>
            <a:pPr eaLnBrk="1" hangingPunct="1">
              <a:buFontTx/>
              <a:buNone/>
              <a:defRPr/>
            </a:pPr>
            <a:endParaRPr lang="en-US" sz="2800">
              <a:solidFill>
                <a:srgbClr val="FFCC00"/>
              </a:solidFill>
            </a:endParaRPr>
          </a:p>
          <a:p>
            <a:pPr eaLnBrk="1" hangingPunct="1">
              <a:defRPr/>
            </a:pPr>
            <a:endParaRPr lang="en-US" sz="2800">
              <a:solidFill>
                <a:srgbClr val="FFCC00"/>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0D227674-B724-499A-8A9A-7F798260E69D}"/>
              </a:ext>
            </a:extLst>
          </p:cNvPr>
          <p:cNvSpPr>
            <a:spLocks noGrp="1" noChangeArrowheads="1"/>
          </p:cNvSpPr>
          <p:nvPr>
            <p:ph type="title"/>
          </p:nvPr>
        </p:nvSpPr>
        <p:spPr/>
        <p:txBody>
          <a:bodyPr/>
          <a:lstStyle/>
          <a:p>
            <a:pPr eaLnBrk="1" hangingPunct="1">
              <a:defRPr/>
            </a:pPr>
            <a:r>
              <a:rPr lang="en-US" b="1">
                <a:solidFill>
                  <a:srgbClr val="FFFF00"/>
                </a:solidFill>
              </a:rPr>
              <a:t>Inversio uteri </a:t>
            </a:r>
            <a:r>
              <a:rPr lang="en-US" b="1">
                <a:solidFill>
                  <a:srgbClr val="FFFF00"/>
                </a:solidFill>
                <a:sym typeface="Symbol" pitchFamily="18" charset="2"/>
              </a:rPr>
              <a:t> Prolaps uteri</a:t>
            </a:r>
          </a:p>
        </p:txBody>
      </p:sp>
      <p:pic>
        <p:nvPicPr>
          <p:cNvPr id="5123" name="Picture 7" descr="lange1">
            <a:extLst>
              <a:ext uri="{FF2B5EF4-FFF2-40B4-BE49-F238E27FC236}">
                <a16:creationId xmlns:a16="http://schemas.microsoft.com/office/drawing/2014/main" id="{3D56610A-C7B9-4D7C-B430-9E385137A16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5080" y="1853248"/>
            <a:ext cx="3531335" cy="3916363"/>
          </a:xfrm>
          <a:noFill/>
        </p:spPr>
      </p:pic>
      <p:pic>
        <p:nvPicPr>
          <p:cNvPr id="5124" name="Picture 10" descr="ui1">
            <a:extLst>
              <a:ext uri="{FF2B5EF4-FFF2-40B4-BE49-F238E27FC236}">
                <a16:creationId xmlns:a16="http://schemas.microsoft.com/office/drawing/2014/main" id="{1B07A6CD-A0A6-4DF3-BB31-351A4A363B6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70281" y="1835417"/>
            <a:ext cx="3934194" cy="3934194"/>
          </a:xfr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63A61E-7F7E-4E90-8A2A-C3774EFE6D6F}"/>
              </a:ext>
            </a:extLst>
          </p:cNvPr>
          <p:cNvSpPr>
            <a:spLocks noGrp="1" noChangeArrowheads="1"/>
          </p:cNvSpPr>
          <p:nvPr>
            <p:ph type="title"/>
          </p:nvPr>
        </p:nvSpPr>
        <p:spPr>
          <a:xfrm>
            <a:off x="685800" y="1371600"/>
            <a:ext cx="8229600" cy="1143000"/>
          </a:xfrm>
        </p:spPr>
        <p:txBody>
          <a:bodyPr/>
          <a:lstStyle/>
          <a:p>
            <a:pPr algn="l" eaLnBrk="1" hangingPunct="1">
              <a:defRPr/>
            </a:pPr>
            <a:r>
              <a:rPr lang="en-US" b="1">
                <a:solidFill>
                  <a:srgbClr val="FFFF00"/>
                </a:solidFill>
                <a:effectLst>
                  <a:outerShdw blurRad="38100" dist="38100" dir="2700000" algn="tl">
                    <a:srgbClr val="C0C0C0"/>
                  </a:outerShdw>
                </a:effectLst>
              </a:rPr>
              <a:t>Klasifikasi</a:t>
            </a:r>
          </a:p>
        </p:txBody>
      </p:sp>
      <p:sp>
        <p:nvSpPr>
          <p:cNvPr id="6147" name="Rectangle 3">
            <a:extLst>
              <a:ext uri="{FF2B5EF4-FFF2-40B4-BE49-F238E27FC236}">
                <a16:creationId xmlns:a16="http://schemas.microsoft.com/office/drawing/2014/main" id="{113A15F7-8F3C-4E55-B88B-80CFC7D14B9D}"/>
              </a:ext>
            </a:extLst>
          </p:cNvPr>
          <p:cNvSpPr>
            <a:spLocks noGrp="1" noChangeArrowheads="1"/>
          </p:cNvSpPr>
          <p:nvPr>
            <p:ph type="body" sz="half" idx="1"/>
          </p:nvPr>
        </p:nvSpPr>
        <p:spPr>
          <a:xfrm>
            <a:off x="457200" y="2743200"/>
            <a:ext cx="4038600" cy="3352800"/>
          </a:xfrm>
        </p:spPr>
        <p:txBody>
          <a:bodyPr/>
          <a:lstStyle/>
          <a:p>
            <a:pPr eaLnBrk="1" hangingPunct="1">
              <a:buClr>
                <a:schemeClr val="tx1"/>
              </a:buClr>
              <a:buFont typeface="Wingdings" panose="05000000000000000000" pitchFamily="2" charset="2"/>
              <a:buChar char="v"/>
            </a:pPr>
            <a:r>
              <a:rPr lang="en-US" altLang="en-US" sz="2400" dirty="0">
                <a:solidFill>
                  <a:srgbClr val="FFFF00"/>
                </a:solidFill>
              </a:rPr>
              <a:t> </a:t>
            </a:r>
            <a:r>
              <a:rPr lang="en-US" altLang="en-US" sz="2400" dirty="0" err="1">
                <a:solidFill>
                  <a:srgbClr val="FFFF00"/>
                </a:solidFill>
              </a:rPr>
              <a:t>Inversio</a:t>
            </a:r>
            <a:r>
              <a:rPr lang="en-US" altLang="en-US" sz="2400" dirty="0">
                <a:solidFill>
                  <a:srgbClr val="FFFF00"/>
                </a:solidFill>
              </a:rPr>
              <a:t> </a:t>
            </a:r>
            <a:r>
              <a:rPr lang="en-US" altLang="en-US" sz="2400" dirty="0" err="1">
                <a:solidFill>
                  <a:srgbClr val="FFFF00"/>
                </a:solidFill>
              </a:rPr>
              <a:t>inkomplit</a:t>
            </a:r>
            <a:endParaRPr lang="en-US" altLang="en-US" sz="2400" dirty="0">
              <a:solidFill>
                <a:srgbClr val="FFFF00"/>
              </a:solidFill>
            </a:endParaRPr>
          </a:p>
          <a:p>
            <a:pPr eaLnBrk="1" hangingPunct="1">
              <a:buClr>
                <a:schemeClr val="tx1"/>
              </a:buClr>
              <a:buFont typeface="Wingdings" panose="05000000000000000000" pitchFamily="2" charset="2"/>
              <a:buChar char="v"/>
            </a:pPr>
            <a:r>
              <a:rPr lang="en-US" altLang="en-US" sz="2400" dirty="0">
                <a:solidFill>
                  <a:srgbClr val="FFFF00"/>
                </a:solidFill>
              </a:rPr>
              <a:t> </a:t>
            </a:r>
            <a:r>
              <a:rPr lang="en-US" altLang="en-US" sz="2400" dirty="0" err="1">
                <a:solidFill>
                  <a:srgbClr val="FFFF00"/>
                </a:solidFill>
              </a:rPr>
              <a:t>Inversio</a:t>
            </a:r>
            <a:r>
              <a:rPr lang="en-US" altLang="en-US" sz="2400" dirty="0">
                <a:solidFill>
                  <a:srgbClr val="FFFF00"/>
                </a:solidFill>
              </a:rPr>
              <a:t> </a:t>
            </a:r>
            <a:r>
              <a:rPr lang="en-US" altLang="en-US" sz="2400" dirty="0" err="1">
                <a:solidFill>
                  <a:srgbClr val="FFFF00"/>
                </a:solidFill>
              </a:rPr>
              <a:t>komplit</a:t>
            </a:r>
            <a:endParaRPr lang="en-US" altLang="en-US" sz="2400" dirty="0">
              <a:solidFill>
                <a:srgbClr val="FFFF00"/>
              </a:solidFill>
            </a:endParaRPr>
          </a:p>
          <a:p>
            <a:pPr eaLnBrk="1" hangingPunct="1">
              <a:buClr>
                <a:schemeClr val="tx1"/>
              </a:buClr>
              <a:buFont typeface="Wingdings" panose="05000000000000000000" pitchFamily="2" charset="2"/>
              <a:buNone/>
            </a:pPr>
            <a:endParaRPr lang="en-US" altLang="en-US" dirty="0">
              <a:solidFill>
                <a:srgbClr val="FFFF00"/>
              </a:solidFill>
            </a:endParaRPr>
          </a:p>
        </p:txBody>
      </p:sp>
      <p:pic>
        <p:nvPicPr>
          <p:cNvPr id="6148" name="Picture 5" descr="william">
            <a:extLst>
              <a:ext uri="{FF2B5EF4-FFF2-40B4-BE49-F238E27FC236}">
                <a16:creationId xmlns:a16="http://schemas.microsoft.com/office/drawing/2014/main" id="{677DCC4A-8D94-4475-A9E0-6E2030C48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38200"/>
            <a:ext cx="470058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FA7F134-AB70-4459-BA78-7DC7F920734D}"/>
              </a:ext>
            </a:extLst>
          </p:cNvPr>
          <p:cNvSpPr>
            <a:spLocks noGrp="1" noChangeArrowheads="1"/>
          </p:cNvSpPr>
          <p:nvPr>
            <p:ph type="title"/>
          </p:nvPr>
        </p:nvSpPr>
        <p:spPr/>
        <p:txBody>
          <a:bodyPr/>
          <a:lstStyle/>
          <a:p>
            <a:pPr algn="l" eaLnBrk="1" hangingPunct="1">
              <a:defRPr/>
            </a:pPr>
            <a:r>
              <a:rPr lang="en-US" b="1">
                <a:solidFill>
                  <a:srgbClr val="FFFF00"/>
                </a:solidFill>
                <a:effectLst>
                  <a:outerShdw blurRad="38100" dist="38100" dir="2700000" algn="tl">
                    <a:srgbClr val="C0C0C0"/>
                  </a:outerShdw>
                </a:effectLst>
              </a:rPr>
              <a:t>Klasifikasi</a:t>
            </a:r>
            <a:endParaRPr lang="en-US">
              <a:solidFill>
                <a:srgbClr val="FFFF00"/>
              </a:solidFill>
              <a:effectLst>
                <a:outerShdw blurRad="38100" dist="38100" dir="2700000" algn="tl">
                  <a:srgbClr val="C0C0C0"/>
                </a:outerShdw>
              </a:effectLst>
            </a:endParaRPr>
          </a:p>
        </p:txBody>
      </p:sp>
      <p:pic>
        <p:nvPicPr>
          <p:cNvPr id="7171" name="Picture 4" descr="ui2">
            <a:extLst>
              <a:ext uri="{FF2B5EF4-FFF2-40B4-BE49-F238E27FC236}">
                <a16:creationId xmlns:a16="http://schemas.microsoft.com/office/drawing/2014/main" id="{07311A15-B9DC-4F9F-B0FB-EAE5979A2F6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5051" b="61276"/>
          <a:stretch>
            <a:fillRect/>
          </a:stretch>
        </p:blipFill>
        <p:spPr>
          <a:xfrm>
            <a:off x="609600" y="1524000"/>
            <a:ext cx="3458344" cy="4525963"/>
          </a:xfrm>
          <a:noFill/>
        </p:spPr>
      </p:pic>
      <p:pic>
        <p:nvPicPr>
          <p:cNvPr id="7172" name="Picture 6" descr="ui2">
            <a:extLst>
              <a:ext uri="{FF2B5EF4-FFF2-40B4-BE49-F238E27FC236}">
                <a16:creationId xmlns:a16="http://schemas.microsoft.com/office/drawing/2014/main" id="{68377B30-0D9F-457E-B539-10C53EE5478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72395"/>
          <a:stretch>
            <a:fillRect/>
          </a:stretch>
        </p:blipFill>
        <p:spPr>
          <a:xfrm>
            <a:off x="4499992" y="1524001"/>
            <a:ext cx="4186808" cy="4465638"/>
          </a:xfr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E9F2CC2-3304-4E9E-B165-6B8154B623A6}"/>
              </a:ext>
            </a:extLst>
          </p:cNvPr>
          <p:cNvSpPr>
            <a:spLocks noGrp="1" noChangeArrowheads="1"/>
          </p:cNvSpPr>
          <p:nvPr>
            <p:ph type="title"/>
          </p:nvPr>
        </p:nvSpPr>
        <p:spPr/>
        <p:txBody>
          <a:bodyPr/>
          <a:lstStyle/>
          <a:p>
            <a:pPr algn="l" eaLnBrk="1" hangingPunct="1">
              <a:defRPr/>
            </a:pPr>
            <a:r>
              <a:rPr lang="en-US" b="1">
                <a:solidFill>
                  <a:srgbClr val="FFFF00"/>
                </a:solidFill>
              </a:rPr>
              <a:t>Etiologi</a:t>
            </a:r>
          </a:p>
        </p:txBody>
      </p:sp>
      <p:sp>
        <p:nvSpPr>
          <p:cNvPr id="8195" name="Rectangle 3">
            <a:extLst>
              <a:ext uri="{FF2B5EF4-FFF2-40B4-BE49-F238E27FC236}">
                <a16:creationId xmlns:a16="http://schemas.microsoft.com/office/drawing/2014/main" id="{1D93E5AD-FB99-4CE6-BA9F-A8739756D3A4}"/>
              </a:ext>
            </a:extLst>
          </p:cNvPr>
          <p:cNvSpPr>
            <a:spLocks noGrp="1" noChangeArrowheads="1"/>
          </p:cNvSpPr>
          <p:nvPr>
            <p:ph type="body" idx="1"/>
          </p:nvPr>
        </p:nvSpPr>
        <p:spPr/>
        <p:txBody>
          <a:bodyPr/>
          <a:lstStyle/>
          <a:p>
            <a:pPr eaLnBrk="1" hangingPunct="1"/>
            <a:r>
              <a:rPr lang="en-US" altLang="en-US">
                <a:solidFill>
                  <a:srgbClr val="FFFF00"/>
                </a:solidFill>
              </a:rPr>
              <a:t>tidak diketahui pasti</a:t>
            </a:r>
          </a:p>
          <a:p>
            <a:pPr eaLnBrk="1" hangingPunct="1"/>
            <a:r>
              <a:rPr lang="en-US" altLang="en-US">
                <a:solidFill>
                  <a:srgbClr val="FFFF00"/>
                </a:solidFill>
              </a:rPr>
              <a:t>kesalahan dalam memimpin kala III</a:t>
            </a:r>
          </a:p>
          <a:p>
            <a:pPr eaLnBrk="1" hangingPunct="1">
              <a:buFontTx/>
              <a:buNone/>
            </a:pPr>
            <a:endParaRPr lang="en-US" altLang="en-US">
              <a:solidFill>
                <a:srgbClr val="FFFF00"/>
              </a:solidFill>
            </a:endParaRPr>
          </a:p>
          <a:p>
            <a:pPr eaLnBrk="1" hangingPunct="1">
              <a:buFontTx/>
              <a:buNone/>
            </a:pPr>
            <a:r>
              <a:rPr lang="en-US" altLang="en-US">
                <a:solidFill>
                  <a:srgbClr val="FFFF00"/>
                </a:solidFill>
              </a:rPr>
              <a:t>Cervix yang berdilatasi</a:t>
            </a:r>
          </a:p>
          <a:p>
            <a:pPr eaLnBrk="1" hangingPunct="1">
              <a:buFontTx/>
              <a:buNone/>
            </a:pPr>
            <a:r>
              <a:rPr lang="en-US" altLang="en-US">
                <a:solidFill>
                  <a:srgbClr val="FFFF00"/>
                </a:solidFill>
              </a:rPr>
              <a:t>Relaksasi fundus uteri</a:t>
            </a:r>
          </a:p>
          <a:p>
            <a:pPr eaLnBrk="1" hangingPunct="1">
              <a:buFontTx/>
              <a:buNone/>
            </a:pPr>
            <a:endParaRPr lang="en-US" altLang="en-US">
              <a:solidFill>
                <a:srgbClr val="FFFF00"/>
              </a:solidFill>
            </a:endParaRPr>
          </a:p>
          <a:p>
            <a:pPr eaLnBrk="1" hangingPunct="1">
              <a:buFontTx/>
              <a:buNone/>
            </a:pPr>
            <a:endParaRPr lang="en-US" altLang="en-US">
              <a:solidFill>
                <a:srgbClr val="FFFF00"/>
              </a:solidFill>
            </a:endParaRPr>
          </a:p>
        </p:txBody>
      </p:sp>
      <p:sp>
        <p:nvSpPr>
          <p:cNvPr id="8196" name="Freeform 5">
            <a:extLst>
              <a:ext uri="{FF2B5EF4-FFF2-40B4-BE49-F238E27FC236}">
                <a16:creationId xmlns:a16="http://schemas.microsoft.com/office/drawing/2014/main" id="{D999321F-7A2F-4C47-A1BE-F14AA493BDCB}"/>
              </a:ext>
            </a:extLst>
          </p:cNvPr>
          <p:cNvSpPr>
            <a:spLocks/>
          </p:cNvSpPr>
          <p:nvPr/>
        </p:nvSpPr>
        <p:spPr bwMode="auto">
          <a:xfrm>
            <a:off x="4876800" y="3429000"/>
            <a:ext cx="285750" cy="1219200"/>
          </a:xfrm>
          <a:custGeom>
            <a:avLst/>
            <a:gdLst>
              <a:gd name="T0" fmla="*/ 0 w 180"/>
              <a:gd name="T1" fmla="*/ 119 h 768"/>
              <a:gd name="T2" fmla="*/ 73 w 180"/>
              <a:gd name="T3" fmla="*/ 0 h 768"/>
              <a:gd name="T4" fmla="*/ 101 w 180"/>
              <a:gd name="T5" fmla="*/ 19 h 768"/>
              <a:gd name="T6" fmla="*/ 119 w 180"/>
              <a:gd name="T7" fmla="*/ 73 h 768"/>
              <a:gd name="T8" fmla="*/ 174 w 180"/>
              <a:gd name="T9" fmla="*/ 403 h 768"/>
              <a:gd name="T10" fmla="*/ 165 w 180"/>
              <a:gd name="T11" fmla="*/ 439 h 768"/>
              <a:gd name="T12" fmla="*/ 137 w 180"/>
              <a:gd name="T13" fmla="*/ 448 h 768"/>
              <a:gd name="T14" fmla="*/ 128 w 180"/>
              <a:gd name="T15" fmla="*/ 476 h 768"/>
              <a:gd name="T16" fmla="*/ 91 w 180"/>
              <a:gd name="T17" fmla="*/ 768 h 768"/>
              <a:gd name="T18" fmla="*/ 37 w 180"/>
              <a:gd name="T19" fmla="*/ 750 h 768"/>
              <a:gd name="T20" fmla="*/ 18 w 180"/>
              <a:gd name="T21" fmla="*/ 732 h 7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
              <a:gd name="T34" fmla="*/ 0 h 768"/>
              <a:gd name="T35" fmla="*/ 180 w 180"/>
              <a:gd name="T36" fmla="*/ 768 h 7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 h="768">
                <a:moveTo>
                  <a:pt x="0" y="119"/>
                </a:moveTo>
                <a:cubicBezTo>
                  <a:pt x="8" y="59"/>
                  <a:pt x="13" y="20"/>
                  <a:pt x="73" y="0"/>
                </a:cubicBezTo>
                <a:cubicBezTo>
                  <a:pt x="82" y="6"/>
                  <a:pt x="95" y="9"/>
                  <a:pt x="101" y="19"/>
                </a:cubicBezTo>
                <a:cubicBezTo>
                  <a:pt x="111" y="35"/>
                  <a:pt x="119" y="73"/>
                  <a:pt x="119" y="73"/>
                </a:cubicBezTo>
                <a:cubicBezTo>
                  <a:pt x="124" y="203"/>
                  <a:pt x="85" y="314"/>
                  <a:pt x="174" y="403"/>
                </a:cubicBezTo>
                <a:cubicBezTo>
                  <a:pt x="171" y="415"/>
                  <a:pt x="173" y="429"/>
                  <a:pt x="165" y="439"/>
                </a:cubicBezTo>
                <a:cubicBezTo>
                  <a:pt x="159" y="447"/>
                  <a:pt x="144" y="441"/>
                  <a:pt x="137" y="448"/>
                </a:cubicBezTo>
                <a:cubicBezTo>
                  <a:pt x="130" y="455"/>
                  <a:pt x="131" y="467"/>
                  <a:pt x="128" y="476"/>
                </a:cubicBezTo>
                <a:cubicBezTo>
                  <a:pt x="132" y="540"/>
                  <a:pt x="180" y="740"/>
                  <a:pt x="91" y="768"/>
                </a:cubicBezTo>
                <a:cubicBezTo>
                  <a:pt x="73" y="762"/>
                  <a:pt x="55" y="756"/>
                  <a:pt x="37" y="750"/>
                </a:cubicBezTo>
                <a:cubicBezTo>
                  <a:pt x="29" y="747"/>
                  <a:pt x="18" y="732"/>
                  <a:pt x="18" y="732"/>
                </a:cubicBez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7" name="Text Box 6">
            <a:extLst>
              <a:ext uri="{FF2B5EF4-FFF2-40B4-BE49-F238E27FC236}">
                <a16:creationId xmlns:a16="http://schemas.microsoft.com/office/drawing/2014/main" id="{637C0751-A34E-4DB8-B338-6E2F453A81B3}"/>
              </a:ext>
            </a:extLst>
          </p:cNvPr>
          <p:cNvSpPr txBox="1">
            <a:spLocks noChangeArrowheads="1"/>
          </p:cNvSpPr>
          <p:nvPr/>
        </p:nvSpPr>
        <p:spPr bwMode="auto">
          <a:xfrm rot="-325021">
            <a:off x="5334000" y="3048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a:p>
        </p:txBody>
      </p:sp>
      <p:sp>
        <p:nvSpPr>
          <p:cNvPr id="8198" name="Text Box 8">
            <a:extLst>
              <a:ext uri="{FF2B5EF4-FFF2-40B4-BE49-F238E27FC236}">
                <a16:creationId xmlns:a16="http://schemas.microsoft.com/office/drawing/2014/main" id="{FC7A1261-E724-4585-870D-E0F13BFCE0D4}"/>
              </a:ext>
            </a:extLst>
          </p:cNvPr>
          <p:cNvSpPr txBox="1">
            <a:spLocks noChangeArrowheads="1"/>
          </p:cNvSpPr>
          <p:nvPr/>
        </p:nvSpPr>
        <p:spPr bwMode="auto">
          <a:xfrm>
            <a:off x="5334000" y="28956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a:p>
        </p:txBody>
      </p:sp>
      <p:sp>
        <p:nvSpPr>
          <p:cNvPr id="8199" name="Text Box 9">
            <a:extLst>
              <a:ext uri="{FF2B5EF4-FFF2-40B4-BE49-F238E27FC236}">
                <a16:creationId xmlns:a16="http://schemas.microsoft.com/office/drawing/2014/main" id="{B3C4DB9C-9CB2-4C75-B799-2DE4533378A3}"/>
              </a:ext>
            </a:extLst>
          </p:cNvPr>
          <p:cNvSpPr txBox="1">
            <a:spLocks noChangeArrowheads="1"/>
          </p:cNvSpPr>
          <p:nvPr/>
        </p:nvSpPr>
        <p:spPr bwMode="auto">
          <a:xfrm>
            <a:off x="5181600" y="3581400"/>
            <a:ext cx="350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a:solidFill>
                  <a:srgbClr val="FFFF00"/>
                </a:solidFill>
              </a:rPr>
              <a:t>Baru dapat terjadi inversio uteri</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E1D2008-0478-4FB6-9325-D724DD9B287C}"/>
              </a:ext>
            </a:extLst>
          </p:cNvPr>
          <p:cNvSpPr>
            <a:spLocks noGrp="1" noChangeArrowheads="1"/>
          </p:cNvSpPr>
          <p:nvPr>
            <p:ph type="title"/>
          </p:nvPr>
        </p:nvSpPr>
        <p:spPr>
          <a:xfrm>
            <a:off x="304800" y="533400"/>
            <a:ext cx="8229600" cy="1143000"/>
          </a:xfrm>
        </p:spPr>
        <p:txBody>
          <a:bodyPr/>
          <a:lstStyle/>
          <a:p>
            <a:pPr algn="l" eaLnBrk="1" hangingPunct="1">
              <a:defRPr/>
            </a:pPr>
            <a:r>
              <a:rPr lang="en-US" b="1">
                <a:solidFill>
                  <a:srgbClr val="FFFF00"/>
                </a:solidFill>
              </a:rPr>
              <a:t>	Klasifikasi</a:t>
            </a:r>
            <a:endParaRPr lang="en-US" sz="2800">
              <a:solidFill>
                <a:srgbClr val="FFFF00"/>
              </a:solidFill>
            </a:endParaRPr>
          </a:p>
        </p:txBody>
      </p:sp>
      <p:sp>
        <p:nvSpPr>
          <p:cNvPr id="9219" name="Rectangle 3">
            <a:extLst>
              <a:ext uri="{FF2B5EF4-FFF2-40B4-BE49-F238E27FC236}">
                <a16:creationId xmlns:a16="http://schemas.microsoft.com/office/drawing/2014/main" id="{BE20D2AF-2B43-4810-AB37-56843BF726A3}"/>
              </a:ext>
            </a:extLst>
          </p:cNvPr>
          <p:cNvSpPr>
            <a:spLocks noGrp="1" noChangeArrowheads="1"/>
          </p:cNvSpPr>
          <p:nvPr>
            <p:ph type="body" idx="1"/>
          </p:nvPr>
        </p:nvSpPr>
        <p:spPr/>
        <p:txBody>
          <a:bodyPr/>
          <a:lstStyle/>
          <a:p>
            <a:pPr eaLnBrk="1" hangingPunct="1">
              <a:buFontTx/>
              <a:buNone/>
            </a:pPr>
            <a:endParaRPr lang="en-US" altLang="en-US" dirty="0">
              <a:solidFill>
                <a:srgbClr val="FFFF00"/>
              </a:solidFill>
            </a:endParaRPr>
          </a:p>
          <a:p>
            <a:pPr lvl="1" eaLnBrk="1" hangingPunct="1">
              <a:buFontTx/>
              <a:buChar char="•"/>
            </a:pPr>
            <a:r>
              <a:rPr lang="en-US" altLang="en-US" sz="3200" dirty="0" err="1">
                <a:solidFill>
                  <a:srgbClr val="FFFF00"/>
                </a:solidFill>
              </a:rPr>
              <a:t>Inversio</a:t>
            </a:r>
            <a:r>
              <a:rPr lang="en-US" altLang="en-US" sz="3200" dirty="0">
                <a:solidFill>
                  <a:srgbClr val="FFFF00"/>
                </a:solidFill>
              </a:rPr>
              <a:t> uteri </a:t>
            </a:r>
            <a:r>
              <a:rPr lang="en-US" altLang="en-US" sz="3200" dirty="0" err="1">
                <a:solidFill>
                  <a:srgbClr val="FFFF00"/>
                </a:solidFill>
              </a:rPr>
              <a:t>akut</a:t>
            </a:r>
            <a:r>
              <a:rPr lang="en-US" altLang="en-US" sz="3200" dirty="0">
                <a:solidFill>
                  <a:srgbClr val="FFFF00"/>
                </a:solidFill>
              </a:rPr>
              <a:t> </a:t>
            </a:r>
          </a:p>
          <a:p>
            <a:pPr lvl="1" eaLnBrk="1" hangingPunct="1">
              <a:buFontTx/>
              <a:buChar char="•"/>
            </a:pPr>
            <a:r>
              <a:rPr lang="en-US" altLang="en-US" sz="3200" dirty="0" err="1">
                <a:solidFill>
                  <a:srgbClr val="FFFF00"/>
                </a:solidFill>
              </a:rPr>
              <a:t>Inversio</a:t>
            </a:r>
            <a:r>
              <a:rPr lang="en-US" altLang="en-US" sz="3200" dirty="0">
                <a:solidFill>
                  <a:srgbClr val="FFFF00"/>
                </a:solidFill>
              </a:rPr>
              <a:t> uteri </a:t>
            </a:r>
            <a:r>
              <a:rPr lang="en-US" altLang="en-US" sz="3200" dirty="0" err="1">
                <a:solidFill>
                  <a:srgbClr val="FFFF00"/>
                </a:solidFill>
              </a:rPr>
              <a:t>subakut</a:t>
            </a:r>
            <a:endParaRPr lang="en-US" altLang="en-US" sz="3200" dirty="0">
              <a:solidFill>
                <a:srgbClr val="FFFF00"/>
              </a:solidFill>
            </a:endParaRPr>
          </a:p>
          <a:p>
            <a:pPr lvl="1" eaLnBrk="1" hangingPunct="1">
              <a:buFontTx/>
              <a:buChar char="•"/>
            </a:pPr>
            <a:r>
              <a:rPr lang="en-US" altLang="en-US" sz="3200" dirty="0" err="1">
                <a:solidFill>
                  <a:srgbClr val="FFFF00"/>
                </a:solidFill>
              </a:rPr>
              <a:t>Inversio</a:t>
            </a:r>
            <a:r>
              <a:rPr lang="en-US" altLang="en-US" sz="3200" dirty="0">
                <a:solidFill>
                  <a:srgbClr val="FFFF00"/>
                </a:solidFill>
              </a:rPr>
              <a:t> uteri </a:t>
            </a:r>
            <a:r>
              <a:rPr lang="en-US" altLang="en-US" sz="3200" dirty="0" err="1">
                <a:solidFill>
                  <a:srgbClr val="FFFF00"/>
                </a:solidFill>
              </a:rPr>
              <a:t>kronis</a:t>
            </a:r>
            <a:endParaRPr lang="en-US" altLang="en-US" sz="3200" dirty="0">
              <a:solidFill>
                <a:srgbClr val="FFFF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Penyebab</a:t>
            </a:r>
            <a:r>
              <a:rPr lang="en-US" dirty="0"/>
              <a:t> </a:t>
            </a:r>
            <a:r>
              <a:rPr lang="en-US" dirty="0" err="1"/>
              <a:t>Kematian</a:t>
            </a:r>
            <a:r>
              <a:rPr lang="en-US" dirty="0"/>
              <a:t> Maternal</a:t>
            </a:r>
          </a:p>
        </p:txBody>
      </p:sp>
      <p:sp>
        <p:nvSpPr>
          <p:cNvPr id="3" name="Content Placeholder 2"/>
          <p:cNvSpPr>
            <a:spLocks noGrp="1"/>
          </p:cNvSpPr>
          <p:nvPr>
            <p:ph idx="1"/>
          </p:nvPr>
        </p:nvSpPr>
        <p:spPr/>
        <p:txBody>
          <a:bodyPr/>
          <a:lstStyle/>
          <a:p>
            <a:pPr marL="269875" indent="-269875">
              <a:buNone/>
              <a:tabLst>
                <a:tab pos="719138" algn="l"/>
              </a:tabLst>
            </a:pPr>
            <a:r>
              <a:rPr lang="id-ID" b="1" dirty="0">
                <a:latin typeface="Times New Roman" pitchFamily="18" charset="0"/>
                <a:cs typeface="Times New Roman" pitchFamily="18" charset="0"/>
              </a:rPr>
              <a:t>	</a:t>
            </a:r>
            <a:r>
              <a:rPr lang="en-US" b="1" dirty="0">
                <a:solidFill>
                  <a:srgbClr val="FFC000"/>
                </a:solidFill>
                <a:latin typeface="Times New Roman" pitchFamily="18" charset="0"/>
                <a:cs typeface="Times New Roman" pitchFamily="18" charset="0"/>
              </a:rPr>
              <a:t>1</a:t>
            </a:r>
            <a:r>
              <a:rPr lang="id-ID" dirty="0">
                <a:solidFill>
                  <a:srgbClr val="FFC000"/>
                </a:solidFill>
                <a:latin typeface="Times New Roman" pitchFamily="18" charset="0"/>
                <a:cs typeface="Times New Roman" pitchFamily="18" charset="0"/>
              </a:rPr>
              <a:t>. Keterlambatan mengenal tanda bahaya di</a:t>
            </a:r>
            <a:r>
              <a:rPr lang="en-US" dirty="0">
                <a:solidFill>
                  <a:srgbClr val="FFC000"/>
                </a:solidFill>
                <a:latin typeface="Times New Roman" pitchFamily="18" charset="0"/>
                <a:cs typeface="Times New Roman" pitchFamily="18" charset="0"/>
              </a:rPr>
              <a:t>r</a:t>
            </a:r>
            <a:r>
              <a:rPr lang="id-ID" dirty="0">
                <a:solidFill>
                  <a:srgbClr val="FFC000"/>
                </a:solidFill>
                <a:latin typeface="Times New Roman" pitchFamily="18" charset="0"/>
                <a:cs typeface="Times New Roman" pitchFamily="18" charset="0"/>
              </a:rPr>
              <a:t>umah</a:t>
            </a:r>
            <a:r>
              <a:rPr lang="id-ID" dirty="0">
                <a:latin typeface="Times New Roman" pitchFamily="18" charset="0"/>
                <a:cs typeface="Times New Roman" pitchFamily="18" charset="0"/>
              </a:rPr>
              <a:t>, karena </a:t>
            </a:r>
          </a:p>
          <a:p>
            <a:pPr marL="719138" indent="-719138">
              <a:buNone/>
              <a:tabLst>
                <a:tab pos="719138" algn="l"/>
              </a:tabLst>
            </a:pP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 suami tidak mengetahui adanya tanda bahaya </a:t>
            </a:r>
            <a:r>
              <a:rPr lang="en-US" dirty="0" err="1">
                <a:latin typeface="Times New Roman" pitchFamily="18" charset="0"/>
                <a:cs typeface="Times New Roman" pitchFamily="18" charset="0"/>
              </a:rPr>
              <a:t>pada</a:t>
            </a:r>
            <a:r>
              <a:rPr lang="en-US" dirty="0">
                <a:latin typeface="Times New Roman" pitchFamily="18" charset="0"/>
                <a:cs typeface="Times New Roman" pitchFamily="18" charset="0"/>
              </a:rPr>
              <a:t>    </a:t>
            </a:r>
          </a:p>
          <a:p>
            <a:pPr marL="719138" indent="-719138">
              <a:buNone/>
              <a:tabLst>
                <a:tab pos="719138" algn="l"/>
              </a:tabLst>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ibu</a:t>
            </a:r>
            <a:endParaRPr lang="id-ID" dirty="0">
              <a:latin typeface="Times New Roman" pitchFamily="18" charset="0"/>
              <a:cs typeface="Times New Roman" pitchFamily="18" charset="0"/>
            </a:endParaRPr>
          </a:p>
          <a:p>
            <a:pPr marL="719138" indent="-719138">
              <a:buNone/>
              <a:tabLst>
                <a:tab pos="719138" algn="l"/>
              </a:tabLst>
            </a:pP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 suami jarang menemani istrinya periksa 	pada saa</a:t>
            </a:r>
            <a:r>
              <a:rPr lang="en-US" dirty="0">
                <a:latin typeface="Times New Roman" pitchFamily="18" charset="0"/>
                <a:cs typeface="Times New Roman" pitchFamily="18" charset="0"/>
              </a:rPr>
              <a:t>t </a:t>
            </a:r>
            <a:r>
              <a:rPr lang="id-ID" dirty="0">
                <a:latin typeface="Times New Roman" pitchFamily="18" charset="0"/>
                <a:cs typeface="Times New Roman" pitchFamily="18" charset="0"/>
              </a:rPr>
              <a:t>ANC karena kesibukan</a:t>
            </a:r>
          </a:p>
          <a:p>
            <a:pPr marL="719138" indent="-719138">
              <a:buNone/>
              <a:tabLst>
                <a:tab pos="719138" algn="l"/>
              </a:tabLst>
            </a:pP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 suaminya tidak pernah menemani di dalam</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ruang </a:t>
            </a:r>
            <a:r>
              <a:rPr lang="en-US" dirty="0">
                <a:latin typeface="Times New Roman" pitchFamily="18" charset="0"/>
                <a:cs typeface="Times New Roman" pitchFamily="18" charset="0"/>
              </a:rPr>
              <a:t> </a:t>
            </a:r>
          </a:p>
          <a:p>
            <a:pPr marL="719138" indent="-719138">
              <a:buNone/>
              <a:tabLst>
                <a:tab pos="719138" algn="l"/>
              </a:tabLst>
            </a:pP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periksa bidan</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dokter</a:t>
            </a:r>
            <a:r>
              <a:rPr lang="id-ID" dirty="0">
                <a:latin typeface="Times New Roman" pitchFamily="18" charset="0"/>
                <a:cs typeface="Times New Roman" pitchFamily="18" charset="0"/>
              </a:rPr>
              <a:t>, suaminya</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hanya menunggu </a:t>
            </a:r>
            <a:r>
              <a:rPr lang="en-US" dirty="0">
                <a:latin typeface="Times New Roman" pitchFamily="18" charset="0"/>
                <a:cs typeface="Times New Roman" pitchFamily="18" charset="0"/>
              </a:rPr>
              <a:t>    </a:t>
            </a:r>
          </a:p>
          <a:p>
            <a:pPr marL="719138" indent="-719138">
              <a:buNone/>
              <a:tabLst>
                <a:tab pos="719138" algn="l"/>
              </a:tabLst>
            </a:pP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diruang tamu</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FF9FE8A-34BC-4707-B49A-FC3AB79C161D}"/>
              </a:ext>
            </a:extLst>
          </p:cNvPr>
          <p:cNvSpPr>
            <a:spLocks noGrp="1" noChangeArrowheads="1"/>
          </p:cNvSpPr>
          <p:nvPr>
            <p:ph type="title"/>
          </p:nvPr>
        </p:nvSpPr>
        <p:spPr/>
        <p:txBody>
          <a:bodyPr/>
          <a:lstStyle/>
          <a:p>
            <a:pPr algn="l" eaLnBrk="1" hangingPunct="1">
              <a:defRPr/>
            </a:pPr>
            <a:r>
              <a:rPr lang="en-US" b="1">
                <a:solidFill>
                  <a:srgbClr val="FFFF00"/>
                </a:solidFill>
              </a:rPr>
              <a:t>Predisposisi</a:t>
            </a:r>
          </a:p>
        </p:txBody>
      </p:sp>
      <p:sp>
        <p:nvSpPr>
          <p:cNvPr id="10243" name="Rectangle 3">
            <a:extLst>
              <a:ext uri="{FF2B5EF4-FFF2-40B4-BE49-F238E27FC236}">
                <a16:creationId xmlns:a16="http://schemas.microsoft.com/office/drawing/2014/main" id="{9E4CDB1A-9A7E-4490-ADE5-ADC43452EB1B}"/>
              </a:ext>
            </a:extLst>
          </p:cNvPr>
          <p:cNvSpPr>
            <a:spLocks noGrp="1" noChangeArrowheads="1"/>
          </p:cNvSpPr>
          <p:nvPr>
            <p:ph type="body" idx="1"/>
          </p:nvPr>
        </p:nvSpPr>
        <p:spPr/>
        <p:txBody>
          <a:bodyPr/>
          <a:lstStyle/>
          <a:p>
            <a:pPr eaLnBrk="1" hangingPunct="1"/>
            <a:r>
              <a:rPr lang="en-US" altLang="en-US">
                <a:solidFill>
                  <a:srgbClr val="FFFF00"/>
                </a:solidFill>
              </a:rPr>
              <a:t>Tekanan pada fundus uteri terlalu kuat</a:t>
            </a:r>
          </a:p>
          <a:p>
            <a:pPr eaLnBrk="1" hangingPunct="1"/>
            <a:r>
              <a:rPr lang="en-US" altLang="en-US">
                <a:solidFill>
                  <a:srgbClr val="FFFF00"/>
                </a:solidFill>
              </a:rPr>
              <a:t>Tarikan tali pusat pada placenta yang belum lepas insersinya</a:t>
            </a:r>
          </a:p>
          <a:p>
            <a:pPr eaLnBrk="1" hangingPunct="1"/>
            <a:r>
              <a:rPr lang="en-US" altLang="en-US">
                <a:solidFill>
                  <a:srgbClr val="FFFF00"/>
                </a:solidFill>
              </a:rPr>
              <a:t>Implantasi placenta di fundus</a:t>
            </a:r>
          </a:p>
          <a:p>
            <a:pPr eaLnBrk="1" hangingPunct="1"/>
            <a:r>
              <a:rPr lang="en-US" altLang="en-US">
                <a:solidFill>
                  <a:srgbClr val="FFFF00"/>
                </a:solidFill>
              </a:rPr>
              <a:t>Adhesi placenta yang abnormal (partial placenta accreta)</a:t>
            </a:r>
          </a:p>
          <a:p>
            <a:pPr eaLnBrk="1" hangingPunct="1"/>
            <a:r>
              <a:rPr lang="en-US" altLang="en-US">
                <a:solidFill>
                  <a:srgbClr val="FFFF00"/>
                </a:solidFill>
              </a:rPr>
              <a:t>Congenital / acquired weakness of the myometrium</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B41B67A-DF78-4938-AAB4-2CEB57E7B796}"/>
              </a:ext>
            </a:extLst>
          </p:cNvPr>
          <p:cNvSpPr>
            <a:spLocks noGrp="1" noChangeArrowheads="1"/>
          </p:cNvSpPr>
          <p:nvPr>
            <p:ph type="title"/>
          </p:nvPr>
        </p:nvSpPr>
        <p:spPr/>
        <p:txBody>
          <a:bodyPr/>
          <a:lstStyle/>
          <a:p>
            <a:pPr algn="l" eaLnBrk="1" hangingPunct="1">
              <a:defRPr/>
            </a:pPr>
            <a:r>
              <a:rPr lang="en-US" b="1">
                <a:solidFill>
                  <a:srgbClr val="FFFF00"/>
                </a:solidFill>
              </a:rPr>
              <a:t>Gejala klinis</a:t>
            </a:r>
          </a:p>
        </p:txBody>
      </p:sp>
      <p:sp>
        <p:nvSpPr>
          <p:cNvPr id="11267" name="Rectangle 3">
            <a:extLst>
              <a:ext uri="{FF2B5EF4-FFF2-40B4-BE49-F238E27FC236}">
                <a16:creationId xmlns:a16="http://schemas.microsoft.com/office/drawing/2014/main" id="{832F74CB-3CD1-45D7-BF8B-67FAF2587795}"/>
              </a:ext>
            </a:extLst>
          </p:cNvPr>
          <p:cNvSpPr>
            <a:spLocks noGrp="1" noChangeArrowheads="1"/>
          </p:cNvSpPr>
          <p:nvPr>
            <p:ph type="body" idx="1"/>
          </p:nvPr>
        </p:nvSpPr>
        <p:spPr/>
        <p:txBody>
          <a:bodyPr>
            <a:normAutofit/>
          </a:bodyPr>
          <a:lstStyle/>
          <a:p>
            <a:pPr eaLnBrk="1" hangingPunct="1"/>
            <a:r>
              <a:rPr lang="en-US" altLang="en-US" sz="2800" dirty="0" err="1">
                <a:solidFill>
                  <a:srgbClr val="FFFF00"/>
                </a:solidFill>
              </a:rPr>
              <a:t>Inversio</a:t>
            </a:r>
            <a:r>
              <a:rPr lang="en-US" altLang="en-US" sz="2800" dirty="0">
                <a:solidFill>
                  <a:srgbClr val="FFFF00"/>
                </a:solidFill>
              </a:rPr>
              <a:t> uteri </a:t>
            </a:r>
            <a:r>
              <a:rPr lang="en-US" altLang="en-US" sz="2800" dirty="0" err="1">
                <a:solidFill>
                  <a:srgbClr val="FFFF00"/>
                </a:solidFill>
              </a:rPr>
              <a:t>akut</a:t>
            </a:r>
            <a:r>
              <a:rPr lang="en-US" altLang="en-US" sz="2800" dirty="0">
                <a:solidFill>
                  <a:srgbClr val="FFFF00"/>
                </a:solidFill>
              </a:rPr>
              <a:t> :</a:t>
            </a:r>
          </a:p>
          <a:p>
            <a:pPr eaLnBrk="1" hangingPunct="1">
              <a:buFontTx/>
              <a:buNone/>
            </a:pPr>
            <a:r>
              <a:rPr lang="en-US" altLang="en-US" sz="2800" dirty="0">
                <a:solidFill>
                  <a:srgbClr val="FFFF00"/>
                </a:solidFill>
              </a:rPr>
              <a:t>	</a:t>
            </a:r>
            <a:r>
              <a:rPr lang="en-US" altLang="en-US" sz="2800" dirty="0" err="1">
                <a:solidFill>
                  <a:srgbClr val="FFFF00"/>
                </a:solidFill>
              </a:rPr>
              <a:t>nyeri</a:t>
            </a:r>
            <a:r>
              <a:rPr lang="en-US" altLang="en-US" sz="2800" dirty="0">
                <a:solidFill>
                  <a:srgbClr val="FFFF00"/>
                </a:solidFill>
              </a:rPr>
              <a:t>, </a:t>
            </a:r>
            <a:r>
              <a:rPr lang="en-US" altLang="en-US" sz="2800" dirty="0" err="1">
                <a:solidFill>
                  <a:srgbClr val="FFFF00"/>
                </a:solidFill>
              </a:rPr>
              <a:t>perdarahan</a:t>
            </a:r>
            <a:r>
              <a:rPr lang="en-US" altLang="en-US" sz="2800" dirty="0">
                <a:solidFill>
                  <a:srgbClr val="FFFF00"/>
                </a:solidFill>
              </a:rPr>
              <a:t>, </a:t>
            </a:r>
            <a:r>
              <a:rPr lang="en-US" altLang="en-US" sz="2800" dirty="0" err="1">
                <a:solidFill>
                  <a:srgbClr val="FFFF00"/>
                </a:solidFill>
              </a:rPr>
              <a:t>syok</a:t>
            </a:r>
            <a:r>
              <a:rPr lang="en-US" altLang="en-US" sz="2800" dirty="0">
                <a:solidFill>
                  <a:srgbClr val="FFFF00"/>
                </a:solidFill>
              </a:rPr>
              <a:t> </a:t>
            </a:r>
            <a:r>
              <a:rPr lang="en-US" altLang="en-US" sz="2800" dirty="0">
                <a:solidFill>
                  <a:srgbClr val="FFFF00"/>
                </a:solidFill>
                <a:sym typeface="Wingdings 3" panose="05040102010807070707" pitchFamily="18" charset="2"/>
              </a:rPr>
              <a:t> </a:t>
            </a:r>
            <a:r>
              <a:rPr lang="en-US" altLang="en-US" sz="2800" dirty="0" err="1">
                <a:solidFill>
                  <a:srgbClr val="FFFF00"/>
                </a:solidFill>
                <a:sym typeface="Wingdings 3" panose="05040102010807070707" pitchFamily="18" charset="2"/>
              </a:rPr>
              <a:t>meninggal</a:t>
            </a:r>
            <a:endParaRPr lang="en-US" altLang="en-US" sz="2800" dirty="0">
              <a:solidFill>
                <a:srgbClr val="FFFF00"/>
              </a:solidFill>
              <a:sym typeface="Wingdings 3" panose="05040102010807070707" pitchFamily="18" charset="2"/>
            </a:endParaRPr>
          </a:p>
          <a:p>
            <a:pPr eaLnBrk="1" hangingPunct="1"/>
            <a:endParaRPr lang="en-US" altLang="en-US" sz="2800" dirty="0">
              <a:solidFill>
                <a:srgbClr val="FFFF00"/>
              </a:solidFill>
            </a:endParaRPr>
          </a:p>
          <a:p>
            <a:pPr eaLnBrk="1" hangingPunct="1"/>
            <a:r>
              <a:rPr lang="en-US" altLang="en-US" sz="2800" dirty="0" err="1">
                <a:solidFill>
                  <a:srgbClr val="FFFF00"/>
                </a:solidFill>
              </a:rPr>
              <a:t>Inversio</a:t>
            </a:r>
            <a:r>
              <a:rPr lang="en-US" altLang="en-US" sz="2800" dirty="0">
                <a:solidFill>
                  <a:srgbClr val="FFFF00"/>
                </a:solidFill>
              </a:rPr>
              <a:t> uteri </a:t>
            </a:r>
            <a:r>
              <a:rPr lang="en-US" altLang="en-US" sz="2800" dirty="0" err="1">
                <a:solidFill>
                  <a:srgbClr val="FFFF00"/>
                </a:solidFill>
              </a:rPr>
              <a:t>kronis</a:t>
            </a:r>
            <a:r>
              <a:rPr lang="en-US" altLang="en-US" sz="2800" dirty="0">
                <a:solidFill>
                  <a:srgbClr val="FFFF00"/>
                </a:solidFill>
              </a:rPr>
              <a:t> :</a:t>
            </a:r>
          </a:p>
          <a:p>
            <a:pPr eaLnBrk="1" hangingPunct="1">
              <a:buFontTx/>
              <a:buNone/>
            </a:pPr>
            <a:r>
              <a:rPr lang="en-US" altLang="en-US" sz="2800" dirty="0">
                <a:solidFill>
                  <a:srgbClr val="FFFF00"/>
                </a:solidFill>
              </a:rPr>
              <a:t>	</a:t>
            </a:r>
            <a:r>
              <a:rPr lang="en-US" altLang="en-US" sz="2800" dirty="0" err="1">
                <a:solidFill>
                  <a:srgbClr val="FFFF00"/>
                </a:solidFill>
              </a:rPr>
              <a:t>metroragia</a:t>
            </a:r>
            <a:r>
              <a:rPr lang="en-US" altLang="en-US" sz="2800" dirty="0">
                <a:solidFill>
                  <a:srgbClr val="FFFF00"/>
                </a:solidFill>
              </a:rPr>
              <a:t>, </a:t>
            </a:r>
            <a:r>
              <a:rPr lang="en-US" altLang="en-US" sz="2800" dirty="0" err="1">
                <a:solidFill>
                  <a:srgbClr val="FFFF00"/>
                </a:solidFill>
              </a:rPr>
              <a:t>nyeri</a:t>
            </a:r>
            <a:r>
              <a:rPr lang="en-US" altLang="en-US" sz="2800" dirty="0">
                <a:solidFill>
                  <a:srgbClr val="FFFF00"/>
                </a:solidFill>
              </a:rPr>
              <a:t> </a:t>
            </a:r>
            <a:r>
              <a:rPr lang="en-US" altLang="en-US" sz="2800" dirty="0" err="1">
                <a:solidFill>
                  <a:srgbClr val="FFFF00"/>
                </a:solidFill>
              </a:rPr>
              <a:t>pinggang</a:t>
            </a:r>
            <a:r>
              <a:rPr lang="en-US" altLang="en-US" sz="2800" dirty="0">
                <a:solidFill>
                  <a:srgbClr val="FFFF00"/>
                </a:solidFill>
              </a:rPr>
              <a:t>, anemia, </a:t>
            </a:r>
            <a:r>
              <a:rPr lang="en-US" altLang="en-US" sz="2800" dirty="0" err="1">
                <a:solidFill>
                  <a:srgbClr val="FFFF00"/>
                </a:solidFill>
              </a:rPr>
              <a:t>banyak</a:t>
            </a:r>
            <a:r>
              <a:rPr lang="en-US" altLang="en-US" sz="2800" dirty="0">
                <a:solidFill>
                  <a:srgbClr val="FFFF00"/>
                </a:solidFill>
              </a:rPr>
              <a:t> </a:t>
            </a:r>
            <a:r>
              <a:rPr lang="en-US" altLang="en-US" sz="2800" dirty="0" err="1">
                <a:solidFill>
                  <a:srgbClr val="FFFF00"/>
                </a:solidFill>
              </a:rPr>
              <a:t>keputihan</a:t>
            </a:r>
            <a:endParaRPr lang="en-US" altLang="en-US" sz="2800" dirty="0">
              <a:solidFill>
                <a:srgbClr val="FFFF00"/>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731CAC-1A17-4E76-AE37-10CD319FF525}"/>
              </a:ext>
            </a:extLst>
          </p:cNvPr>
          <p:cNvSpPr>
            <a:spLocks noGrp="1" noChangeArrowheads="1"/>
          </p:cNvSpPr>
          <p:nvPr>
            <p:ph type="title"/>
          </p:nvPr>
        </p:nvSpPr>
        <p:spPr/>
        <p:txBody>
          <a:bodyPr/>
          <a:lstStyle/>
          <a:p>
            <a:pPr algn="l" eaLnBrk="1" hangingPunct="1">
              <a:defRPr/>
            </a:pPr>
            <a:r>
              <a:rPr lang="en-US" b="1">
                <a:solidFill>
                  <a:srgbClr val="FFFF00"/>
                </a:solidFill>
              </a:rPr>
              <a:t>Diagnosis</a:t>
            </a:r>
          </a:p>
        </p:txBody>
      </p:sp>
      <p:sp>
        <p:nvSpPr>
          <p:cNvPr id="12291" name="Rectangle 3">
            <a:extLst>
              <a:ext uri="{FF2B5EF4-FFF2-40B4-BE49-F238E27FC236}">
                <a16:creationId xmlns:a16="http://schemas.microsoft.com/office/drawing/2014/main" id="{181C78CE-AF86-49B2-AC6E-6E823D089D41}"/>
              </a:ext>
            </a:extLst>
          </p:cNvPr>
          <p:cNvSpPr>
            <a:spLocks noGrp="1" noChangeArrowheads="1"/>
          </p:cNvSpPr>
          <p:nvPr>
            <p:ph type="body" idx="1"/>
          </p:nvPr>
        </p:nvSpPr>
        <p:spPr>
          <a:xfrm>
            <a:off x="381000" y="1295400"/>
            <a:ext cx="8534400" cy="5562600"/>
          </a:xfrm>
        </p:spPr>
        <p:txBody>
          <a:bodyPr/>
          <a:lstStyle/>
          <a:p>
            <a:pPr eaLnBrk="1" hangingPunct="1"/>
            <a:r>
              <a:rPr lang="en-US" altLang="en-US">
                <a:solidFill>
                  <a:srgbClr val="FFFF00"/>
                </a:solidFill>
              </a:rPr>
              <a:t>Pemeriksaan abdomen</a:t>
            </a:r>
          </a:p>
          <a:p>
            <a:pPr eaLnBrk="1" hangingPunct="1">
              <a:buFontTx/>
              <a:buNone/>
            </a:pPr>
            <a:r>
              <a:rPr lang="en-US" altLang="en-US">
                <a:solidFill>
                  <a:srgbClr val="FFFF00"/>
                </a:solidFill>
              </a:rPr>
              <a:t>	Inversio uteri inkomplit </a:t>
            </a:r>
            <a:r>
              <a:rPr lang="en-US" altLang="en-US">
                <a:solidFill>
                  <a:srgbClr val="FFFF00"/>
                </a:solidFill>
                <a:sym typeface="Wingdings 3" panose="05040102010807070707" pitchFamily="18" charset="2"/>
              </a:rPr>
              <a:t> cekungan berbentuk kawah pada fundus uteri</a:t>
            </a:r>
          </a:p>
          <a:p>
            <a:pPr eaLnBrk="1" hangingPunct="1">
              <a:buFontTx/>
              <a:buNone/>
            </a:pPr>
            <a:r>
              <a:rPr lang="en-US" altLang="en-US">
                <a:solidFill>
                  <a:srgbClr val="FFFF00"/>
                </a:solidFill>
                <a:sym typeface="Wingdings 3" panose="05040102010807070707" pitchFamily="18" charset="2"/>
              </a:rPr>
              <a:t>	Inversio uteri komplit  f.u. tidak dpt diraba</a:t>
            </a:r>
          </a:p>
          <a:p>
            <a:pPr eaLnBrk="1" hangingPunct="1"/>
            <a:r>
              <a:rPr lang="en-US" altLang="en-US">
                <a:solidFill>
                  <a:srgbClr val="FFFF00"/>
                </a:solidFill>
              </a:rPr>
              <a:t>Pemeriksaan dalam</a:t>
            </a:r>
          </a:p>
          <a:p>
            <a:pPr eaLnBrk="1" hangingPunct="1">
              <a:buFontTx/>
              <a:buNone/>
            </a:pPr>
            <a:r>
              <a:rPr lang="en-US" altLang="en-US">
                <a:solidFill>
                  <a:srgbClr val="FFFF00"/>
                </a:solidFill>
              </a:rPr>
              <a:t>	Inversio uteri inkomplit </a:t>
            </a:r>
            <a:r>
              <a:rPr lang="en-US" altLang="en-US">
                <a:solidFill>
                  <a:srgbClr val="FFFF00"/>
                </a:solidFill>
                <a:sym typeface="Wingdings 3" panose="05040102010807070707" pitchFamily="18" charset="2"/>
              </a:rPr>
              <a:t> teraba f.u. di canalis cervicalis</a:t>
            </a:r>
          </a:p>
          <a:p>
            <a:pPr eaLnBrk="1" hangingPunct="1">
              <a:buFontTx/>
              <a:buNone/>
            </a:pPr>
            <a:r>
              <a:rPr lang="en-US" altLang="en-US">
                <a:solidFill>
                  <a:srgbClr val="FFFF00"/>
                </a:solidFill>
                <a:sym typeface="Wingdings 3" panose="05040102010807070707" pitchFamily="18" charset="2"/>
              </a:rPr>
              <a:t>	Inversio uteri komplit  f.u. teraba di vagina atau bahkan sudah keluar</a:t>
            </a:r>
          </a:p>
          <a:p>
            <a:pPr eaLnBrk="1" hangingPunct="1">
              <a:buFontTx/>
              <a:buNone/>
            </a:pPr>
            <a:endParaRPr lang="en-US" altLang="en-US">
              <a:solidFill>
                <a:srgbClr val="FFFF00"/>
              </a:solidFill>
              <a:sym typeface="Wingdings 3" panose="05040102010807070707" pitchFamily="18" charset="2"/>
            </a:endParaRPr>
          </a:p>
          <a:p>
            <a:pPr eaLnBrk="1" hangingPunct="1">
              <a:buFontTx/>
              <a:buNone/>
            </a:pPr>
            <a:endParaRPr lang="en-US" altLang="en-US">
              <a:solidFill>
                <a:srgbClr val="FFFF00"/>
              </a:solidFill>
              <a:sym typeface="Wingdings 3" panose="05040102010807070707" pitchFamily="18" charset="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96963AB-71DD-4481-8C44-1CEB15F5B1AF}"/>
              </a:ext>
            </a:extLst>
          </p:cNvPr>
          <p:cNvSpPr>
            <a:spLocks noGrp="1" noChangeArrowheads="1"/>
          </p:cNvSpPr>
          <p:nvPr>
            <p:ph type="title"/>
          </p:nvPr>
        </p:nvSpPr>
        <p:spPr/>
        <p:txBody>
          <a:bodyPr/>
          <a:lstStyle/>
          <a:p>
            <a:pPr algn="l" eaLnBrk="1" hangingPunct="1">
              <a:defRPr/>
            </a:pPr>
            <a:r>
              <a:rPr lang="en-US" b="1">
                <a:solidFill>
                  <a:srgbClr val="FFFF00"/>
                </a:solidFill>
              </a:rPr>
              <a:t>Penatalaksanaan</a:t>
            </a:r>
          </a:p>
        </p:txBody>
      </p:sp>
      <p:sp>
        <p:nvSpPr>
          <p:cNvPr id="13315" name="Rectangle 3">
            <a:extLst>
              <a:ext uri="{FF2B5EF4-FFF2-40B4-BE49-F238E27FC236}">
                <a16:creationId xmlns:a16="http://schemas.microsoft.com/office/drawing/2014/main" id="{3F0711E8-45AC-4665-A00C-FE510CBA68E2}"/>
              </a:ext>
            </a:extLst>
          </p:cNvPr>
          <p:cNvSpPr>
            <a:spLocks noGrp="1" noChangeArrowheads="1"/>
          </p:cNvSpPr>
          <p:nvPr>
            <p:ph type="body" idx="1"/>
          </p:nvPr>
        </p:nvSpPr>
        <p:spPr/>
        <p:txBody>
          <a:bodyPr/>
          <a:lstStyle/>
          <a:p>
            <a:pPr lvl="1" eaLnBrk="1" hangingPunct="1">
              <a:buFontTx/>
              <a:buChar char="•"/>
            </a:pPr>
            <a:r>
              <a:rPr lang="en-US" altLang="en-US" sz="3200" dirty="0" err="1">
                <a:solidFill>
                  <a:srgbClr val="FFFF00"/>
                </a:solidFill>
              </a:rPr>
              <a:t>Prinsip</a:t>
            </a:r>
            <a:r>
              <a:rPr lang="en-US" altLang="en-US" sz="3200" dirty="0">
                <a:solidFill>
                  <a:srgbClr val="FFFF00"/>
                </a:solidFill>
              </a:rPr>
              <a:t> </a:t>
            </a:r>
            <a:r>
              <a:rPr lang="en-US" altLang="en-US" sz="3200" dirty="0" err="1">
                <a:solidFill>
                  <a:srgbClr val="FFFF00"/>
                </a:solidFill>
              </a:rPr>
              <a:t>terapi</a:t>
            </a:r>
            <a:r>
              <a:rPr lang="en-US" altLang="en-US" sz="3200" dirty="0">
                <a:solidFill>
                  <a:srgbClr val="FFFF00"/>
                </a:solidFill>
              </a:rPr>
              <a:t> : </a:t>
            </a:r>
            <a:r>
              <a:rPr lang="en-US" altLang="en-US" sz="3200" dirty="0" err="1">
                <a:solidFill>
                  <a:srgbClr val="FFFF00"/>
                </a:solidFill>
              </a:rPr>
              <a:t>atasi</a:t>
            </a:r>
            <a:r>
              <a:rPr lang="en-US" altLang="en-US" sz="3200" dirty="0">
                <a:solidFill>
                  <a:srgbClr val="FFFF00"/>
                </a:solidFill>
              </a:rPr>
              <a:t> </a:t>
            </a:r>
            <a:r>
              <a:rPr lang="en-US" altLang="en-US" sz="3200" dirty="0" err="1">
                <a:solidFill>
                  <a:srgbClr val="FFFF00"/>
                </a:solidFill>
              </a:rPr>
              <a:t>syok</a:t>
            </a:r>
            <a:r>
              <a:rPr lang="en-US" altLang="en-US" sz="3200" dirty="0">
                <a:solidFill>
                  <a:srgbClr val="FFFF00"/>
                </a:solidFill>
              </a:rPr>
              <a:t> !!!</a:t>
            </a:r>
          </a:p>
          <a:p>
            <a:pPr eaLnBrk="1" hangingPunct="1"/>
            <a:endParaRPr lang="en-US" altLang="en-US" sz="3200" dirty="0">
              <a:solidFill>
                <a:srgbClr val="FFFF00"/>
              </a:solidFill>
            </a:endParaRPr>
          </a:p>
          <a:p>
            <a:pPr lvl="1" eaLnBrk="1" hangingPunct="1">
              <a:buFontTx/>
              <a:buChar char="•"/>
            </a:pPr>
            <a:r>
              <a:rPr lang="en-US" altLang="en-US" sz="3200" dirty="0" err="1">
                <a:solidFill>
                  <a:srgbClr val="FFFF00"/>
                </a:solidFill>
              </a:rPr>
              <a:t>Reposisi</a:t>
            </a:r>
            <a:r>
              <a:rPr lang="en-US" altLang="en-US" sz="3200" dirty="0">
                <a:solidFill>
                  <a:srgbClr val="FFFF00"/>
                </a:solidFill>
              </a:rPr>
              <a:t> </a:t>
            </a:r>
          </a:p>
          <a:p>
            <a:pPr lvl="1" eaLnBrk="1" hangingPunct="1">
              <a:buFont typeface="Wingdings" panose="05000000000000000000" pitchFamily="2" charset="2"/>
              <a:buChar char="§"/>
            </a:pPr>
            <a:r>
              <a:rPr lang="en-US" altLang="en-US" sz="3200" dirty="0">
                <a:solidFill>
                  <a:srgbClr val="FFFF00"/>
                </a:solidFill>
              </a:rPr>
              <a:t>	- Manual </a:t>
            </a:r>
            <a:r>
              <a:rPr lang="en-US" altLang="en-US" sz="3200" dirty="0" err="1">
                <a:solidFill>
                  <a:srgbClr val="FFFF00"/>
                </a:solidFill>
              </a:rPr>
              <a:t>dalam</a:t>
            </a:r>
            <a:r>
              <a:rPr lang="en-US" altLang="en-US" sz="3200" dirty="0">
                <a:solidFill>
                  <a:srgbClr val="FFFF00"/>
                </a:solidFill>
              </a:rPr>
              <a:t> </a:t>
            </a:r>
            <a:r>
              <a:rPr lang="en-US" altLang="en-US" sz="3200" dirty="0" err="1">
                <a:solidFill>
                  <a:srgbClr val="FFFF00"/>
                </a:solidFill>
              </a:rPr>
              <a:t>narkosis</a:t>
            </a:r>
            <a:r>
              <a:rPr lang="en-US" altLang="en-US" sz="3200" dirty="0">
                <a:solidFill>
                  <a:srgbClr val="FFFF00"/>
                </a:solidFill>
              </a:rPr>
              <a:t> </a:t>
            </a:r>
          </a:p>
          <a:p>
            <a:pPr lvl="1" eaLnBrk="1" hangingPunct="1">
              <a:buFont typeface="Wingdings" panose="05000000000000000000" pitchFamily="2" charset="2"/>
              <a:buChar char="§"/>
            </a:pPr>
            <a:r>
              <a:rPr lang="en-US" altLang="en-US" sz="3200" dirty="0">
                <a:solidFill>
                  <a:srgbClr val="FFFF00"/>
                </a:solidFill>
              </a:rPr>
              <a:t>	- </a:t>
            </a:r>
            <a:r>
              <a:rPr lang="en-US" altLang="en-US" sz="3200" dirty="0" err="1">
                <a:solidFill>
                  <a:srgbClr val="FFFF00"/>
                </a:solidFill>
              </a:rPr>
              <a:t>Operatif</a:t>
            </a:r>
            <a:endParaRPr lang="en-US" altLang="en-US" sz="3200" dirty="0">
              <a:solidFill>
                <a:srgbClr val="FFFF00"/>
              </a:solidFill>
            </a:endParaRPr>
          </a:p>
          <a:p>
            <a:pPr lvl="1" eaLnBrk="1" hangingPunct="1">
              <a:buFont typeface="Wingdings" panose="05000000000000000000" pitchFamily="2" charset="2"/>
              <a:buChar char="§"/>
            </a:pPr>
            <a:endParaRPr lang="en-US" altLang="en-US" dirty="0">
              <a:solidFill>
                <a:srgbClr val="FFFF00"/>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38A8F7C-D996-4704-A8E8-E6F30D86A3D6}"/>
              </a:ext>
            </a:extLst>
          </p:cNvPr>
          <p:cNvSpPr>
            <a:spLocks noGrp="1" noChangeArrowheads="1"/>
          </p:cNvSpPr>
          <p:nvPr>
            <p:ph type="title"/>
          </p:nvPr>
        </p:nvSpPr>
        <p:spPr>
          <a:xfrm>
            <a:off x="381000" y="1676400"/>
            <a:ext cx="2895600" cy="1143000"/>
          </a:xfrm>
        </p:spPr>
        <p:txBody>
          <a:bodyPr/>
          <a:lstStyle/>
          <a:p>
            <a:pPr eaLnBrk="1" hangingPunct="1">
              <a:defRPr/>
            </a:pPr>
            <a:r>
              <a:rPr lang="en-US" sz="4000" b="1">
                <a:solidFill>
                  <a:srgbClr val="FFFF00"/>
                </a:solidFill>
              </a:rPr>
              <a:t>Reposisi manual</a:t>
            </a:r>
          </a:p>
        </p:txBody>
      </p:sp>
      <p:pic>
        <p:nvPicPr>
          <p:cNvPr id="14339" name="Picture 7" descr="ui">
            <a:extLst>
              <a:ext uri="{FF2B5EF4-FFF2-40B4-BE49-F238E27FC236}">
                <a16:creationId xmlns:a16="http://schemas.microsoft.com/office/drawing/2014/main" id="{CAAB3A6D-52C3-4ED2-85A9-D534DE8564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33800" y="609600"/>
            <a:ext cx="4260850" cy="5562600"/>
          </a:xfr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a:extLst>
              <a:ext uri="{FF2B5EF4-FFF2-40B4-BE49-F238E27FC236}">
                <a16:creationId xmlns:a16="http://schemas.microsoft.com/office/drawing/2014/main" id="{3C506200-1243-4CE4-9BBF-9D933FF28DBB}"/>
              </a:ext>
            </a:extLst>
          </p:cNvPr>
          <p:cNvSpPr>
            <a:spLocks noGrp="1" noChangeArrowheads="1"/>
          </p:cNvSpPr>
          <p:nvPr>
            <p:ph type="title"/>
          </p:nvPr>
        </p:nvSpPr>
        <p:spPr/>
        <p:txBody>
          <a:bodyPr/>
          <a:lstStyle/>
          <a:p>
            <a:pPr algn="l" eaLnBrk="1" hangingPunct="1">
              <a:defRPr/>
            </a:pPr>
            <a:r>
              <a:rPr lang="en-US" b="1">
                <a:solidFill>
                  <a:srgbClr val="FFFF00"/>
                </a:solidFill>
              </a:rPr>
              <a:t>Reposisi manual</a:t>
            </a:r>
            <a:r>
              <a:rPr lang="en-US">
                <a:solidFill>
                  <a:srgbClr val="FFFF00"/>
                </a:solidFill>
              </a:rPr>
              <a:t> </a:t>
            </a:r>
            <a:r>
              <a:rPr lang="en-US" sz="2800">
                <a:solidFill>
                  <a:srgbClr val="FFFF00"/>
                </a:solidFill>
              </a:rPr>
              <a:t>(lanjutan)</a:t>
            </a:r>
            <a:endParaRPr lang="en-US">
              <a:solidFill>
                <a:srgbClr val="FFFF00"/>
              </a:solidFill>
            </a:endParaRPr>
          </a:p>
        </p:txBody>
      </p:sp>
      <p:pic>
        <p:nvPicPr>
          <p:cNvPr id="15363" name="Picture 4" descr="ui3">
            <a:extLst>
              <a:ext uri="{FF2B5EF4-FFF2-40B4-BE49-F238E27FC236}">
                <a16:creationId xmlns:a16="http://schemas.microsoft.com/office/drawing/2014/main" id="{456A0E37-D15A-4D94-B608-3323CED165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2437"/>
          <a:stretch>
            <a:fillRect/>
          </a:stretch>
        </p:blipFill>
        <p:spPr>
          <a:xfrm>
            <a:off x="990600" y="1447800"/>
            <a:ext cx="7162800" cy="4948238"/>
          </a:xfr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5">
            <a:extLst>
              <a:ext uri="{FF2B5EF4-FFF2-40B4-BE49-F238E27FC236}">
                <a16:creationId xmlns:a16="http://schemas.microsoft.com/office/drawing/2014/main" id="{E9478E6C-B646-4F32-8523-18761AE5DA58}"/>
              </a:ext>
            </a:extLst>
          </p:cNvPr>
          <p:cNvSpPr>
            <a:spLocks noChangeArrowheads="1" noChangeShapeType="1" noTextEdit="1"/>
          </p:cNvSpPr>
          <p:nvPr/>
        </p:nvSpPr>
        <p:spPr bwMode="auto">
          <a:xfrm>
            <a:off x="1066800" y="1447800"/>
            <a:ext cx="7162800" cy="2667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TERIMA  KASIH</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8436" y="1152983"/>
            <a:ext cx="7559988" cy="5084329"/>
          </a:xfrm>
        </p:spPr>
        <p:txBody>
          <a:bodyPr>
            <a:normAutofit fontScale="62500" lnSpcReduction="20000"/>
          </a:bodyPr>
          <a:lstStyle/>
          <a:p>
            <a:pPr marL="449263" indent="-449263">
              <a:buNone/>
            </a:pPr>
            <a:r>
              <a:rPr lang="en-US" sz="2800" dirty="0">
                <a:solidFill>
                  <a:srgbClr val="FFC000"/>
                </a:solidFill>
                <a:latin typeface="Times New Roman" pitchFamily="18" charset="0"/>
                <a:cs typeface="Times New Roman" pitchFamily="18" charset="0"/>
              </a:rPr>
              <a:t>2</a:t>
            </a:r>
            <a:r>
              <a:rPr lang="id-ID" sz="2800" dirty="0">
                <a:solidFill>
                  <a:srgbClr val="FFC000"/>
                </a:solidFill>
                <a:latin typeface="Times New Roman" pitchFamily="18" charset="0"/>
                <a:cs typeface="Times New Roman" pitchFamily="18" charset="0"/>
              </a:rPr>
              <a:t>. Keterlambatan di fasilitas pelayanan kesehatan</a:t>
            </a:r>
            <a:r>
              <a:rPr lang="id-ID" sz="2800" dirty="0">
                <a:solidFill>
                  <a:srgbClr val="FF0000"/>
                </a:solidFill>
                <a:latin typeface="Times New Roman" pitchFamily="18" charset="0"/>
                <a:cs typeface="Times New Roman" pitchFamily="18" charset="0"/>
              </a:rPr>
              <a:t>.</a:t>
            </a:r>
          </a:p>
          <a:p>
            <a:pPr marL="449263" indent="-449263">
              <a:buNone/>
              <a:tabLst>
                <a:tab pos="630238" algn="l"/>
              </a:tabLst>
            </a:pPr>
            <a:r>
              <a:rPr lang="id-ID" sz="2800" dirty="0">
                <a:latin typeface="Times New Roman" pitchFamily="18" charset="0"/>
                <a:cs typeface="Times New Roman" pitchFamily="18" charset="0"/>
              </a:rPr>
              <a:t>	- </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sulitnya akses jalan dari rumah bersalin ke rumah sakit</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rujukan</a:t>
            </a:r>
          </a:p>
          <a:p>
            <a:pPr marL="449263" indent="-449263">
              <a:buNone/>
              <a:tabLst>
                <a:tab pos="719138" algn="l"/>
              </a:tabLst>
            </a:pPr>
            <a:r>
              <a:rPr lang="id-ID"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 minimnya fasilitas transportasi</a:t>
            </a:r>
          </a:p>
          <a:p>
            <a:pPr marL="449263" indent="-449263">
              <a:buNone/>
              <a:tabLst>
                <a:tab pos="630238" algn="l"/>
              </a:tabLst>
            </a:pPr>
            <a:r>
              <a:rPr lang="id-ID" sz="28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 kurang tersedianya sarana kegawat daruratan yang dibutuhkan di pre </a:t>
            </a:r>
            <a:r>
              <a:rPr lang="en-US" sz="2800" dirty="0">
                <a:latin typeface="Times New Roman" pitchFamily="18" charset="0"/>
                <a:cs typeface="Times New Roman" pitchFamily="18" charset="0"/>
              </a:rPr>
              <a:t> </a:t>
            </a:r>
          </a:p>
          <a:p>
            <a:pPr marL="449263" indent="-449263">
              <a:buNone/>
              <a:tabLst>
                <a:tab pos="630238" algn="l"/>
              </a:tabLst>
            </a:pP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hospital</a:t>
            </a:r>
          </a:p>
          <a:p>
            <a:pPr marL="449263" indent="-449263">
              <a:buNone/>
              <a:tabLst>
                <a:tab pos="719138" algn="l"/>
              </a:tabLst>
            </a:pPr>
            <a:r>
              <a:rPr lang="en-US" sz="2800" dirty="0">
                <a:solidFill>
                  <a:srgbClr val="FFC000"/>
                </a:solidFill>
                <a:latin typeface="Times New Roman" pitchFamily="18" charset="0"/>
                <a:cs typeface="Times New Roman" pitchFamily="18" charset="0"/>
              </a:rPr>
              <a:t>3</a:t>
            </a:r>
            <a:r>
              <a:rPr lang="id-ID" sz="2800" dirty="0">
                <a:solidFill>
                  <a:srgbClr val="FFC000"/>
                </a:solidFill>
                <a:latin typeface="Times New Roman" pitchFamily="18" charset="0"/>
                <a:cs typeface="Times New Roman" pitchFamily="18" charset="0"/>
              </a:rPr>
              <a:t>. Konsep dan tradisi yang di masyarakat</a:t>
            </a:r>
          </a:p>
          <a:p>
            <a:pPr marL="449263" indent="-449263">
              <a:buNone/>
              <a:tabLst>
                <a:tab pos="630238" algn="l"/>
              </a:tabLst>
            </a:pPr>
            <a:r>
              <a:rPr lang="id-ID" sz="2800" dirty="0">
                <a:latin typeface="Times New Roman" pitchFamily="18" charset="0"/>
                <a:cs typeface="Times New Roman" pitchFamily="18" charset="0"/>
              </a:rPr>
              <a:t>	- </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pada umumnya keluarga bahkan masyarakat sangat memperhatikan </a:t>
            </a:r>
            <a:r>
              <a:rPr lang="en-US" sz="2800" dirty="0">
                <a:latin typeface="Times New Roman" pitchFamily="18" charset="0"/>
                <a:cs typeface="Times New Roman" pitchFamily="18" charset="0"/>
              </a:rPr>
              <a:t> </a:t>
            </a:r>
          </a:p>
          <a:p>
            <a:pPr marL="449263" indent="-449263">
              <a:buNone/>
              <a:tabLst>
                <a:tab pos="630238" algn="l"/>
              </a:tabLst>
            </a:pP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kelahiran anak pertama, berbeda dengan kehamilan berikutnya, </a:t>
            </a:r>
            <a:r>
              <a:rPr lang="en-US" sz="2800" dirty="0">
                <a:latin typeface="Times New Roman" pitchFamily="18" charset="0"/>
                <a:cs typeface="Times New Roman" pitchFamily="18" charset="0"/>
              </a:rPr>
              <a:t> </a:t>
            </a:r>
          </a:p>
          <a:p>
            <a:pPr marL="449263" indent="-449263">
              <a:buNone/>
              <a:tabLst>
                <a:tab pos="630238" algn="l"/>
              </a:tabLst>
            </a:pPr>
            <a:r>
              <a:rPr lang="en-US" sz="2800" dirty="0">
                <a:latin typeface="Times New Roman" pitchFamily="18" charset="0"/>
                <a:cs typeface="Times New Roman" pitchFamily="18" charset="0"/>
              </a:rPr>
              <a:t>           p</a:t>
            </a:r>
            <a:r>
              <a:rPr lang="id-ID" sz="2800" dirty="0">
                <a:latin typeface="Times New Roman" pitchFamily="18" charset="0"/>
                <a:cs typeface="Times New Roman" pitchFamily="18" charset="0"/>
              </a:rPr>
              <a:t>erhatiannya kurang</a:t>
            </a:r>
          </a:p>
          <a:p>
            <a:pPr marL="449263" indent="-449263">
              <a:buNone/>
              <a:tabLst>
                <a:tab pos="719138" algn="l"/>
              </a:tabLst>
            </a:pPr>
            <a:r>
              <a:rPr lang="id-ID" sz="2800" dirty="0">
                <a:latin typeface="Times New Roman" pitchFamily="18" charset="0"/>
                <a:cs typeface="Times New Roman" pitchFamily="18" charset="0"/>
              </a:rPr>
              <a:t>	- </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budaya budaya tidak jelas justru membahayakan </a:t>
            </a:r>
          </a:p>
          <a:p>
            <a:pPr marL="449263" indent="-449263">
              <a:buNone/>
              <a:tabLst>
                <a:tab pos="719138" algn="l"/>
              </a:tabLst>
            </a:pPr>
            <a:r>
              <a:rPr lang="en-US" sz="2800" dirty="0">
                <a:solidFill>
                  <a:srgbClr val="FFC000"/>
                </a:solidFill>
                <a:latin typeface="Times New Roman" pitchFamily="18" charset="0"/>
                <a:cs typeface="Times New Roman" pitchFamily="18" charset="0"/>
              </a:rPr>
              <a:t>4</a:t>
            </a:r>
            <a:r>
              <a:rPr lang="id-ID" sz="2800" dirty="0">
                <a:solidFill>
                  <a:srgbClr val="FFC000"/>
                </a:solidFill>
                <a:latin typeface="Times New Roman" pitchFamily="18" charset="0"/>
                <a:cs typeface="Times New Roman" pitchFamily="18" charset="0"/>
              </a:rPr>
              <a:t>. Keadaan sosial dan ekonomi</a:t>
            </a:r>
          </a:p>
          <a:p>
            <a:pPr marL="449263" indent="-449263">
              <a:buNone/>
              <a:tabLst>
                <a:tab pos="630238" algn="l"/>
                <a:tab pos="719138" algn="l"/>
              </a:tabLst>
            </a:pPr>
            <a:r>
              <a:rPr lang="id-ID" sz="2800" dirty="0">
                <a:latin typeface="Times New Roman" pitchFamily="18" charset="0"/>
                <a:cs typeface="Times New Roman" pitchFamily="18" charset="0"/>
              </a:rPr>
              <a:t>	- </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ditinjau keadaan sosial dan ekonomi merupakan keluarga pra seja</a:t>
            </a:r>
            <a:r>
              <a:rPr lang="en-US" sz="2800" dirty="0" err="1">
                <a:latin typeface="Times New Roman" pitchFamily="18" charset="0"/>
                <a:cs typeface="Times New Roman" pitchFamily="18" charset="0"/>
              </a:rPr>
              <a:t>htra</a:t>
            </a:r>
            <a:endParaRPr lang="id-ID" sz="2800" dirty="0">
              <a:latin typeface="Times New Roman" pitchFamily="18" charset="0"/>
              <a:cs typeface="Times New Roman" pitchFamily="18" charset="0"/>
            </a:endParaRPr>
          </a:p>
          <a:p>
            <a:pPr marL="449263" indent="-449263">
              <a:buNone/>
              <a:tabLst>
                <a:tab pos="630238" algn="l"/>
              </a:tabLst>
            </a:pPr>
            <a:r>
              <a:rPr lang="id-ID" sz="2800" dirty="0">
                <a:latin typeface="Times New Roman" pitchFamily="18" charset="0"/>
                <a:cs typeface="Times New Roman" pitchFamily="18" charset="0"/>
              </a:rPr>
              <a:t>	- </a:t>
            </a: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tingkat pendidikan pada keluarga tentang kegawatan obstetri</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Gawat</a:t>
            </a:r>
            <a:r>
              <a:rPr lang="en-US" dirty="0"/>
              <a:t> </a:t>
            </a:r>
            <a:r>
              <a:rPr lang="en-US" dirty="0" err="1"/>
              <a:t>Darurat</a:t>
            </a:r>
            <a:r>
              <a:rPr lang="en-US" dirty="0"/>
              <a:t> </a:t>
            </a:r>
            <a:r>
              <a:rPr lang="en-US" dirty="0" err="1"/>
              <a:t>Persalinan</a:t>
            </a:r>
            <a:endParaRPr lang="en-US" dirty="0"/>
          </a:p>
        </p:txBody>
      </p:sp>
      <p:sp>
        <p:nvSpPr>
          <p:cNvPr id="3" name="Content Placeholder 2"/>
          <p:cNvSpPr>
            <a:spLocks noGrp="1"/>
          </p:cNvSpPr>
          <p:nvPr>
            <p:ph idx="1"/>
          </p:nvPr>
        </p:nvSpPr>
        <p:spPr/>
        <p:txBody>
          <a:bodyPr/>
          <a:lstStyle/>
          <a:p>
            <a:r>
              <a:rPr lang="en-US" sz="3200" dirty="0">
                <a:latin typeface="Times New Roman" pitchFamily="18" charset="0"/>
                <a:cs typeface="Times New Roman" pitchFamily="18" charset="0"/>
              </a:rPr>
              <a:t>Kita </a:t>
            </a:r>
            <a:r>
              <a:rPr lang="en-US" sz="3200" dirty="0" err="1">
                <a:latin typeface="Times New Roman" pitchFamily="18" charset="0"/>
                <a:cs typeface="Times New Roman" pitchFamily="18" charset="0"/>
              </a:rPr>
              <a:t>sebut</a:t>
            </a:r>
            <a:r>
              <a:rPr lang="en-US" sz="3200" dirty="0">
                <a:latin typeface="Times New Roman" pitchFamily="18" charset="0"/>
                <a:cs typeface="Times New Roman" pitchFamily="18" charset="0"/>
              </a:rPr>
              <a:t> juga  </a:t>
            </a:r>
            <a:r>
              <a:rPr lang="en-US" sz="3200" dirty="0" err="1">
                <a:latin typeface="Times New Roman" pitchFamily="18" charset="0"/>
                <a:cs typeface="Times New Roman" pitchFamily="18" charset="0"/>
              </a:rPr>
              <a:t>Gawat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darurat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Obstetri</a:t>
            </a:r>
            <a:endParaRPr lang="en-US" sz="3200" dirty="0">
              <a:latin typeface="Times New Roman" pitchFamily="18" charset="0"/>
              <a:cs typeface="Times New Roman" pitchFamily="18" charset="0"/>
            </a:endParaRPr>
          </a:p>
          <a:p>
            <a:r>
              <a:rPr lang="id-ID" sz="3200" dirty="0">
                <a:solidFill>
                  <a:srgbClr val="FF0000"/>
                </a:solidFill>
                <a:latin typeface="Times New Roman" pitchFamily="18" charset="0"/>
                <a:cs typeface="Times New Roman" pitchFamily="18" charset="0"/>
              </a:rPr>
              <a:t>Yaitu, keadaan yang dapat terjadi tiba-tiba, dapat timbul sebagai akibat dari suatu komplikasi yang tidak ditangani atau dipantau dengan semestinya</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88050"/>
          </a:xfrm>
        </p:spPr>
        <p:txBody>
          <a:bodyPr/>
          <a:lstStyle/>
          <a:p>
            <a:endParaRPr lang="en-US" dirty="0"/>
          </a:p>
        </p:txBody>
      </p:sp>
      <p:sp>
        <p:nvSpPr>
          <p:cNvPr id="3" name="Content Placeholder 2"/>
          <p:cNvSpPr>
            <a:spLocks noGrp="1"/>
          </p:cNvSpPr>
          <p:nvPr>
            <p:ph idx="1"/>
          </p:nvPr>
        </p:nvSpPr>
        <p:spPr>
          <a:xfrm>
            <a:off x="828436" y="1412776"/>
            <a:ext cx="6711654" cy="4195481"/>
          </a:xfrm>
        </p:spPr>
        <p:txBody>
          <a:bodyPr>
            <a:normAutofit fontScale="92500" lnSpcReduction="10000"/>
          </a:bodyPr>
          <a:lstStyle/>
          <a:p>
            <a:r>
              <a:rPr lang="en-US" sz="2400" b="1" dirty="0">
                <a:solidFill>
                  <a:srgbClr val="24BC2B"/>
                </a:solidFill>
              </a:rPr>
              <a:t>KEGAWATDARURATAN</a:t>
            </a:r>
            <a:br>
              <a:rPr lang="en-US" sz="2400" b="1" dirty="0">
                <a:solidFill>
                  <a:srgbClr val="24BC2B"/>
                </a:solidFill>
              </a:rPr>
            </a:br>
            <a:r>
              <a:rPr lang="en-US" sz="2400" dirty="0" err="1"/>
              <a:t>Kegawatdaruratan</a:t>
            </a:r>
            <a:r>
              <a:rPr lang="en-US" sz="2400" dirty="0"/>
              <a:t> </a:t>
            </a:r>
            <a:r>
              <a:rPr lang="en-US" sz="2400" dirty="0" err="1"/>
              <a:t>dapat</a:t>
            </a:r>
            <a:r>
              <a:rPr lang="en-US" sz="2400" dirty="0"/>
              <a:t> </a:t>
            </a:r>
            <a:r>
              <a:rPr lang="en-US" sz="2400" dirty="0" err="1"/>
              <a:t>terjadi</a:t>
            </a:r>
            <a:r>
              <a:rPr lang="en-US" sz="2400" dirty="0"/>
              <a:t> </a:t>
            </a:r>
            <a:r>
              <a:rPr lang="en-US" sz="2400" dirty="0" err="1"/>
              <a:t>tiba-tiba</a:t>
            </a:r>
            <a:r>
              <a:rPr lang="en-US" sz="2400" dirty="0"/>
              <a:t>, </a:t>
            </a:r>
            <a:r>
              <a:rPr lang="en-US" sz="2400" dirty="0" err="1"/>
              <a:t>dapat</a:t>
            </a:r>
            <a:r>
              <a:rPr lang="en-US" sz="2400" dirty="0"/>
              <a:t> </a:t>
            </a:r>
            <a:r>
              <a:rPr lang="en-US" sz="2400" dirty="0" err="1"/>
              <a:t>disertai</a:t>
            </a:r>
            <a:r>
              <a:rPr lang="en-US" sz="2400" dirty="0"/>
              <a:t> </a:t>
            </a:r>
            <a:r>
              <a:rPr lang="en-US" sz="2400" dirty="0" err="1"/>
              <a:t>kejang</a:t>
            </a:r>
            <a:r>
              <a:rPr lang="en-US" sz="2400" dirty="0"/>
              <a:t>, </a:t>
            </a:r>
            <a:r>
              <a:rPr lang="en-US" sz="2400" dirty="0" err="1"/>
              <a:t>atau</a:t>
            </a:r>
            <a:r>
              <a:rPr lang="en-US" sz="2400" dirty="0"/>
              <a:t> </a:t>
            </a:r>
            <a:r>
              <a:rPr lang="en-US" sz="2400" dirty="0" err="1"/>
              <a:t>dapat</a:t>
            </a:r>
            <a:r>
              <a:rPr lang="en-US" sz="2400" dirty="0"/>
              <a:t> </a:t>
            </a:r>
            <a:r>
              <a:rPr lang="en-US" sz="2400" dirty="0" err="1"/>
              <a:t>timbul</a:t>
            </a:r>
            <a:r>
              <a:rPr lang="en-US" sz="2400" dirty="0"/>
              <a:t> </a:t>
            </a:r>
            <a:r>
              <a:rPr lang="en-US" sz="2400" dirty="0" err="1"/>
              <a:t>sebagai</a:t>
            </a:r>
            <a:r>
              <a:rPr lang="en-US" sz="2400" dirty="0"/>
              <a:t> </a:t>
            </a:r>
            <a:r>
              <a:rPr lang="en-US" sz="2400" dirty="0" err="1"/>
              <a:t>akibat</a:t>
            </a:r>
            <a:r>
              <a:rPr lang="en-US" sz="2400" dirty="0"/>
              <a:t> </a:t>
            </a:r>
            <a:r>
              <a:rPr lang="en-US" sz="2400" dirty="0" err="1"/>
              <a:t>dari</a:t>
            </a:r>
            <a:r>
              <a:rPr lang="en-US" sz="2400" dirty="0"/>
              <a:t> </a:t>
            </a:r>
            <a:r>
              <a:rPr lang="en-US" sz="2400" dirty="0" err="1"/>
              <a:t>suatu</a:t>
            </a:r>
            <a:r>
              <a:rPr lang="en-US" sz="2400" dirty="0"/>
              <a:t> </a:t>
            </a:r>
            <a:r>
              <a:rPr lang="en-US" sz="2400" dirty="0" err="1"/>
              <a:t>komplikasi</a:t>
            </a:r>
            <a:r>
              <a:rPr lang="en-US" sz="2400" dirty="0"/>
              <a:t> yang </a:t>
            </a:r>
            <a:r>
              <a:rPr lang="en-US" sz="2400" dirty="0" err="1"/>
              <a:t>tidak</a:t>
            </a:r>
            <a:r>
              <a:rPr lang="en-US" sz="2400" dirty="0"/>
              <a:t> </a:t>
            </a:r>
            <a:r>
              <a:rPr lang="en-US" sz="2400" dirty="0" err="1"/>
              <a:t>ditangani</a:t>
            </a:r>
            <a:r>
              <a:rPr lang="en-US" sz="2400" dirty="0"/>
              <a:t> </a:t>
            </a:r>
            <a:r>
              <a:rPr lang="en-US" sz="2400" dirty="0" err="1"/>
              <a:t>atau</a:t>
            </a:r>
            <a:r>
              <a:rPr lang="en-US" sz="2400" dirty="0"/>
              <a:t> yang </a:t>
            </a:r>
            <a:r>
              <a:rPr lang="en-US" sz="2400" dirty="0" err="1"/>
              <a:t>dipantau</a:t>
            </a:r>
            <a:r>
              <a:rPr lang="en-US" sz="2400" dirty="0"/>
              <a:t> </a:t>
            </a:r>
            <a:r>
              <a:rPr lang="en-US" sz="2400" dirty="0" err="1"/>
              <a:t>dengan</a:t>
            </a:r>
            <a:r>
              <a:rPr lang="en-US" sz="2400" dirty="0"/>
              <a:t> </a:t>
            </a:r>
            <a:r>
              <a:rPr lang="en-US" sz="2400" dirty="0" err="1"/>
              <a:t>semestinya</a:t>
            </a:r>
            <a:r>
              <a:rPr lang="en-US" sz="2400" dirty="0"/>
              <a:t>.</a:t>
            </a:r>
            <a:br>
              <a:rPr lang="en-US" sz="2400" dirty="0"/>
            </a:br>
            <a:br>
              <a:rPr lang="en-US" sz="2400" dirty="0"/>
            </a:br>
            <a:r>
              <a:rPr lang="en-US" sz="2400" dirty="0" err="1">
                <a:solidFill>
                  <a:srgbClr val="FFFF00"/>
                </a:solidFill>
              </a:rPr>
              <a:t>Menghindari</a:t>
            </a:r>
            <a:r>
              <a:rPr lang="en-US" sz="2400" dirty="0">
                <a:solidFill>
                  <a:srgbClr val="FFFF00"/>
                </a:solidFill>
              </a:rPr>
              <a:t> </a:t>
            </a:r>
            <a:r>
              <a:rPr lang="en-US" sz="2400" dirty="0" err="1">
                <a:solidFill>
                  <a:srgbClr val="FFFF00"/>
                </a:solidFill>
              </a:rPr>
              <a:t>Kegawatdaruratan</a:t>
            </a:r>
            <a:endParaRPr lang="en-US" sz="2400" dirty="0">
              <a:solidFill>
                <a:srgbClr val="FFFF00"/>
              </a:solidFill>
            </a:endParaRPr>
          </a:p>
          <a:p>
            <a:pPr>
              <a:buNone/>
            </a:pPr>
            <a:br>
              <a:rPr lang="en-US" sz="2400" dirty="0"/>
            </a:br>
            <a:r>
              <a:rPr lang="en-US" sz="2400" dirty="0" err="1"/>
              <a:t>Dapat</a:t>
            </a:r>
            <a:r>
              <a:rPr lang="en-US" sz="2400" dirty="0"/>
              <a:t> </a:t>
            </a:r>
            <a:r>
              <a:rPr lang="en-US" sz="2400" dirty="0" err="1"/>
              <a:t>dihindarkan</a:t>
            </a:r>
            <a:r>
              <a:rPr lang="en-US" sz="2400" dirty="0"/>
              <a:t> </a:t>
            </a:r>
            <a:r>
              <a:rPr lang="en-US" sz="2400" dirty="0" err="1"/>
              <a:t>dengan</a:t>
            </a:r>
            <a:r>
              <a:rPr lang="en-US" sz="2400" dirty="0"/>
              <a:t> </a:t>
            </a:r>
            <a:r>
              <a:rPr lang="en-US" sz="2400" dirty="0" err="1"/>
              <a:t>cara</a:t>
            </a:r>
            <a:r>
              <a:rPr lang="en-US" sz="2400" dirty="0"/>
              <a:t> :</a:t>
            </a:r>
            <a:br>
              <a:rPr lang="en-US" sz="2400" dirty="0"/>
            </a:br>
            <a:r>
              <a:rPr lang="en-US" sz="2400" dirty="0"/>
              <a:t>1.  </a:t>
            </a:r>
            <a:r>
              <a:rPr lang="en-US" sz="2400" dirty="0" err="1"/>
              <a:t>Perencanaan</a:t>
            </a:r>
            <a:r>
              <a:rPr lang="en-US" sz="2400" dirty="0"/>
              <a:t> yang  </a:t>
            </a:r>
            <a:r>
              <a:rPr lang="en-US" sz="2400" dirty="0" err="1"/>
              <a:t>seksama</a:t>
            </a:r>
            <a:br>
              <a:rPr lang="en-US" sz="2400" dirty="0"/>
            </a:br>
            <a:r>
              <a:rPr lang="en-US" sz="2400" dirty="0"/>
              <a:t>2. </a:t>
            </a:r>
            <a:r>
              <a:rPr lang="en-US" sz="2400" dirty="0" err="1"/>
              <a:t>Mengikuti</a:t>
            </a:r>
            <a:r>
              <a:rPr lang="en-US" sz="2400" dirty="0"/>
              <a:t> </a:t>
            </a:r>
            <a:r>
              <a:rPr lang="en-US" sz="2400" dirty="0" err="1"/>
              <a:t>petunjuk</a:t>
            </a:r>
            <a:r>
              <a:rPr lang="en-US" sz="2400" dirty="0"/>
              <a:t> </a:t>
            </a:r>
            <a:r>
              <a:rPr lang="en-US" sz="2400" dirty="0" err="1"/>
              <a:t>klinis</a:t>
            </a:r>
            <a:r>
              <a:rPr lang="en-US" sz="2400" dirty="0"/>
              <a:t>.</a:t>
            </a:r>
            <a:br>
              <a:rPr lang="en-US" sz="2400" dirty="0"/>
            </a:br>
            <a:r>
              <a:rPr lang="en-US" sz="2400" dirty="0"/>
              <a:t>3. </a:t>
            </a:r>
            <a:r>
              <a:rPr lang="en-US" sz="2400" dirty="0" err="1"/>
              <a:t>Pemantauan</a:t>
            </a:r>
            <a:r>
              <a:rPr lang="en-US" sz="2400" dirty="0"/>
              <a:t> </a:t>
            </a:r>
            <a:r>
              <a:rPr lang="en-US" sz="2400" dirty="0" err="1"/>
              <a:t>ibu</a:t>
            </a:r>
            <a:r>
              <a:rPr lang="en-US" sz="2400" dirty="0"/>
              <a:t> </a:t>
            </a:r>
            <a:r>
              <a:rPr lang="en-US" sz="2400" dirty="0" err="1"/>
              <a:t>dengan</a:t>
            </a:r>
            <a:r>
              <a:rPr lang="en-US" sz="2400" dirty="0"/>
              <a:t> </a:t>
            </a:r>
            <a:r>
              <a:rPr lang="en-US" sz="2400" dirty="0" err="1"/>
              <a:t>saksama</a:t>
            </a:r>
            <a:r>
              <a:rPr lang="en-US" sz="2400" dirty="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88050"/>
          </a:xfrm>
        </p:spPr>
        <p:txBody>
          <a:bodyPr/>
          <a:lstStyle/>
          <a:p>
            <a:r>
              <a:rPr lang="en-US" dirty="0" err="1"/>
              <a:t>Gawat</a:t>
            </a:r>
            <a:r>
              <a:rPr lang="en-US" dirty="0"/>
              <a:t> </a:t>
            </a:r>
            <a:r>
              <a:rPr lang="en-US" dirty="0" err="1"/>
              <a:t>Darurat</a:t>
            </a:r>
            <a:r>
              <a:rPr lang="en-US" dirty="0"/>
              <a:t> </a:t>
            </a:r>
            <a:r>
              <a:rPr lang="en-US" dirty="0" err="1"/>
              <a:t>Persalinan</a:t>
            </a:r>
            <a:endParaRPr lang="en-US" dirty="0"/>
          </a:p>
        </p:txBody>
      </p:sp>
      <p:sp>
        <p:nvSpPr>
          <p:cNvPr id="3" name="Content Placeholder 2"/>
          <p:cNvSpPr>
            <a:spLocks noGrp="1"/>
          </p:cNvSpPr>
          <p:nvPr>
            <p:ph idx="1"/>
          </p:nvPr>
        </p:nvSpPr>
        <p:spPr>
          <a:xfrm>
            <a:off x="828436" y="1375868"/>
            <a:ext cx="6711654" cy="4195481"/>
          </a:xfrm>
        </p:spPr>
        <p:txBody>
          <a:bodyPr>
            <a:normAutofit fontScale="55000" lnSpcReduction="20000"/>
          </a:bodyPr>
          <a:lstStyle/>
          <a:p>
            <a:pPr>
              <a:buBlip>
                <a:blip r:embed="rId2"/>
              </a:buBlip>
            </a:pP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Pendarahan Obstetrik</a:t>
            </a:r>
          </a:p>
          <a:p>
            <a:pPr>
              <a:buBlip>
                <a:blip r:embed="rId2"/>
              </a:buBlip>
            </a:pPr>
            <a:r>
              <a:rPr lang="id-ID" sz="2800" dirty="0">
                <a:latin typeface="Times New Roman" pitchFamily="18" charset="0"/>
                <a:cs typeface="Times New Roman" pitchFamily="18" charset="0"/>
              </a:rPr>
              <a:t> Eklampsia</a:t>
            </a:r>
          </a:p>
          <a:p>
            <a:pPr>
              <a:buBlip>
                <a:blip r:embed="rId2"/>
              </a:buBlip>
            </a:pPr>
            <a:r>
              <a:rPr lang="id-ID" sz="2800" dirty="0">
                <a:latin typeface="Times New Roman" pitchFamily="18" charset="0"/>
                <a:cs typeface="Times New Roman" pitchFamily="18" charset="0"/>
              </a:rPr>
              <a:t> Emboli Paru</a:t>
            </a:r>
          </a:p>
          <a:p>
            <a:pPr>
              <a:buBlip>
                <a:blip r:embed="rId2"/>
              </a:buBlip>
            </a:pPr>
            <a:r>
              <a:rPr lang="id-ID" sz="2800" dirty="0">
                <a:latin typeface="Times New Roman" pitchFamily="18" charset="0"/>
                <a:cs typeface="Times New Roman" pitchFamily="18" charset="0"/>
              </a:rPr>
              <a:t> Emboli Air Ketuban </a:t>
            </a:r>
          </a:p>
          <a:p>
            <a:pPr>
              <a:buBlip>
                <a:blip r:embed="rId2"/>
              </a:buBlip>
            </a:pPr>
            <a:r>
              <a:rPr lang="id-ID" sz="2800" dirty="0">
                <a:latin typeface="Times New Roman" pitchFamily="18" charset="0"/>
                <a:cs typeface="Times New Roman" pitchFamily="18" charset="0"/>
              </a:rPr>
              <a:t> Prolapsus Tali Pusat</a:t>
            </a:r>
          </a:p>
          <a:p>
            <a:pPr>
              <a:buBlip>
                <a:blip r:embed="rId2"/>
              </a:buBlip>
            </a:pPr>
            <a:r>
              <a:rPr lang="id-ID" sz="2800" dirty="0">
                <a:latin typeface="Times New Roman" pitchFamily="18" charset="0"/>
                <a:cs typeface="Times New Roman" pitchFamily="18" charset="0"/>
              </a:rPr>
              <a:t> Retensio Plasenta</a:t>
            </a:r>
          </a:p>
          <a:p>
            <a:pPr>
              <a:buBlip>
                <a:blip r:embed="rId2"/>
              </a:buBlip>
            </a:pPr>
            <a:r>
              <a:rPr lang="id-ID" sz="2800" dirty="0">
                <a:latin typeface="Times New Roman" pitchFamily="18" charset="0"/>
                <a:cs typeface="Times New Roman" pitchFamily="18" charset="0"/>
              </a:rPr>
              <a:t> Distosia Bahu</a:t>
            </a:r>
          </a:p>
          <a:p>
            <a:pPr>
              <a:buBlip>
                <a:blip r:embed="rId2"/>
              </a:buBlip>
            </a:pPr>
            <a:r>
              <a:rPr lang="id-ID" sz="2800" dirty="0">
                <a:latin typeface="Times New Roman" pitchFamily="18" charset="0"/>
                <a:cs typeface="Times New Roman" pitchFamily="18" charset="0"/>
              </a:rPr>
              <a:t> Inversio Uteri</a:t>
            </a:r>
          </a:p>
          <a:p>
            <a:pPr>
              <a:buBlip>
                <a:blip r:embed="rId2"/>
              </a:buBlip>
            </a:pP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Ruptura Uteri</a:t>
            </a:r>
          </a:p>
          <a:p>
            <a:pPr>
              <a:buBlip>
                <a:blip r:embed="rId2"/>
              </a:buBlip>
            </a:pP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Partus lama/macet/kasep</a:t>
            </a:r>
          </a:p>
          <a:p>
            <a:pPr>
              <a:buBlip>
                <a:blip r:embed="rId2"/>
              </a:buBlip>
            </a:pP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Cepalo pelvik disproportion (CPD)</a:t>
            </a:r>
          </a:p>
          <a:p>
            <a:pPr>
              <a:buBlip>
                <a:blip r:embed="rId2"/>
              </a:buBlip>
            </a:pP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Syock obstetri</a:t>
            </a:r>
          </a:p>
          <a:p>
            <a:pPr>
              <a:buBlip>
                <a:blip r:embed="rId2"/>
              </a:buBlip>
            </a:pPr>
            <a:r>
              <a:rPr lang="en-US" sz="2800" dirty="0">
                <a:latin typeface="Times New Roman" pitchFamily="18" charset="0"/>
                <a:cs typeface="Times New Roman" pitchFamily="18" charset="0"/>
              </a:rPr>
              <a:t> </a:t>
            </a:r>
            <a:r>
              <a:rPr lang="id-ID" sz="2800" dirty="0">
                <a:latin typeface="Times New Roman" pitchFamily="18" charset="0"/>
                <a:cs typeface="Times New Roman" pitchFamily="18" charset="0"/>
              </a:rPr>
              <a:t>Sepsis puerperalis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Prinsip</a:t>
            </a:r>
            <a:r>
              <a:rPr lang="en-US" dirty="0"/>
              <a:t> </a:t>
            </a:r>
            <a:r>
              <a:rPr lang="en-US" dirty="0" err="1"/>
              <a:t>Dasar</a:t>
            </a:r>
            <a:r>
              <a:rPr lang="en-US" dirty="0"/>
              <a:t> </a:t>
            </a:r>
            <a:r>
              <a:rPr lang="en-US" dirty="0" err="1"/>
              <a:t>Penanganan</a:t>
            </a:r>
            <a:endParaRPr lang="en-US" dirty="0"/>
          </a:p>
        </p:txBody>
      </p:sp>
      <p:sp>
        <p:nvSpPr>
          <p:cNvPr id="3" name="Content Placeholder 2"/>
          <p:cNvSpPr>
            <a:spLocks noGrp="1"/>
          </p:cNvSpPr>
          <p:nvPr>
            <p:ph idx="1"/>
          </p:nvPr>
        </p:nvSpPr>
        <p:spPr/>
        <p:txBody>
          <a:bodyPr/>
          <a:lstStyle/>
          <a:p>
            <a:pPr marL="514350" indent="-514350">
              <a:buAutoNum type="arabicPeriod"/>
            </a:pPr>
            <a:endParaRPr lang="en-US" dirty="0">
              <a:latin typeface="Times New Roman" pitchFamily="18" charset="0"/>
              <a:cs typeface="Times New Roman" pitchFamily="18" charset="0"/>
            </a:endParaRPr>
          </a:p>
          <a:p>
            <a:pPr marL="514350" indent="-514350">
              <a:buAutoNum type="arabicPeriod"/>
            </a:pPr>
            <a:endParaRPr lang="en-US" dirty="0">
              <a:latin typeface="Times New Roman" pitchFamily="18" charset="0"/>
              <a:cs typeface="Times New Roman" pitchFamily="18" charset="0"/>
            </a:endParaRPr>
          </a:p>
          <a:p>
            <a:pPr marL="514350" indent="-514350">
              <a:buAutoNum type="arabicPeriod"/>
            </a:pPr>
            <a:r>
              <a:rPr lang="id-ID" sz="2400" dirty="0">
                <a:latin typeface="Times New Roman" pitchFamily="18" charset="0"/>
                <a:cs typeface="Times New Roman" pitchFamily="18" charset="0"/>
              </a:rPr>
              <a:t>Kegawat daruratan merupakan bagian dari hak asasi manusia</a:t>
            </a:r>
          </a:p>
          <a:p>
            <a:pPr marL="514350" indent="-514350">
              <a:buAutoNum type="arabicPeriod"/>
            </a:pPr>
            <a:r>
              <a:rPr lang="id-ID" sz="2400" b="1" dirty="0">
                <a:solidFill>
                  <a:srgbClr val="FF0000"/>
                </a:solidFill>
                <a:latin typeface="Times New Roman" pitchFamily="18" charset="0"/>
                <a:cs typeface="Times New Roman" pitchFamily="18" charset="0"/>
              </a:rPr>
              <a:t>Antisipasi</a:t>
            </a:r>
            <a:r>
              <a:rPr lang="id-ID" sz="2400" b="1" dirty="0">
                <a:latin typeface="Times New Roman" pitchFamily="18" charset="0"/>
                <a:cs typeface="Times New Roman" pitchFamily="18" charset="0"/>
              </a:rPr>
              <a:t> </a:t>
            </a:r>
            <a:r>
              <a:rPr lang="id-ID" sz="2400" dirty="0">
                <a:latin typeface="Times New Roman" pitchFamily="18" charset="0"/>
                <a:cs typeface="Times New Roman" pitchFamily="18" charset="0"/>
              </a:rPr>
              <a:t>dan </a:t>
            </a:r>
            <a:r>
              <a:rPr lang="id-ID" sz="2400" b="1" dirty="0">
                <a:solidFill>
                  <a:srgbClr val="FF0000"/>
                </a:solidFill>
                <a:latin typeface="Times New Roman" pitchFamily="18" charset="0"/>
                <a:cs typeface="Times New Roman" pitchFamily="18" charset="0"/>
              </a:rPr>
              <a:t>kesiapsiagaan</a:t>
            </a:r>
            <a:r>
              <a:rPr lang="id-ID" sz="2400" b="1" dirty="0">
                <a:latin typeface="Times New Roman" pitchFamily="18" charset="0"/>
                <a:cs typeface="Times New Roman" pitchFamily="18" charset="0"/>
              </a:rPr>
              <a:t> </a:t>
            </a:r>
            <a:r>
              <a:rPr lang="id-ID" sz="2400" dirty="0">
                <a:latin typeface="Times New Roman" pitchFamily="18" charset="0"/>
                <a:cs typeface="Times New Roman" pitchFamily="18" charset="0"/>
              </a:rPr>
              <a:t>adalah hal yang amat penting</a:t>
            </a:r>
            <a:endParaRPr lang="id-ID" sz="2400" b="1" dirty="0">
              <a:latin typeface="Times New Roman" pitchFamily="18" charset="0"/>
              <a:cs typeface="Times New Roman" pitchFamily="18" charset="0"/>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361</TotalTime>
  <Words>1224</Words>
  <Application>Microsoft Office PowerPoint</Application>
  <PresentationFormat>On-screen Show (4:3)</PresentationFormat>
  <Paragraphs>212</Paragraphs>
  <Slides>46</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61" baseType="lpstr">
      <vt:lpstr>Arial</vt:lpstr>
      <vt:lpstr>Arial Black</vt:lpstr>
      <vt:lpstr>Calibri</vt:lpstr>
      <vt:lpstr>Century Gothic</vt:lpstr>
      <vt:lpstr>Courier New</vt:lpstr>
      <vt:lpstr>Impact</vt:lpstr>
      <vt:lpstr>Monotype Sorts</vt:lpstr>
      <vt:lpstr>Souvenir Lt BT</vt:lpstr>
      <vt:lpstr>Tahoma</vt:lpstr>
      <vt:lpstr>Times New Roman</vt:lpstr>
      <vt:lpstr>Wingdings</vt:lpstr>
      <vt:lpstr>Wingdings 3</vt:lpstr>
      <vt:lpstr>Ion</vt:lpstr>
      <vt:lpstr>CorelDRAW</vt:lpstr>
      <vt:lpstr>Bitmap Image</vt:lpstr>
      <vt:lpstr>Gawat Darurat Persalinan</vt:lpstr>
      <vt:lpstr>Curiculum Vitae</vt:lpstr>
      <vt:lpstr>Pendahuluan</vt:lpstr>
      <vt:lpstr>Penyebab Kematian Maternal</vt:lpstr>
      <vt:lpstr>PowerPoint Presentation</vt:lpstr>
      <vt:lpstr>Gawat Darurat Persalinan</vt:lpstr>
      <vt:lpstr>PowerPoint Presentation</vt:lpstr>
      <vt:lpstr>Gawat Darurat Persalinan</vt:lpstr>
      <vt:lpstr>Prinsip Dasar Penanganan</vt:lpstr>
      <vt:lpstr>Persiapan</vt:lpstr>
      <vt:lpstr>PowerPoint Presentation</vt:lpstr>
      <vt:lpstr>Gawat darurat dalam proses persalinan yang perlu diwaspadai :</vt:lpstr>
      <vt:lpstr>DISTOSIA BAHU</vt:lpstr>
      <vt:lpstr>PowerPoint Presentation</vt:lpstr>
      <vt:lpstr>INSIDENS</vt:lpstr>
      <vt:lpstr>FAKTOR RISIKO</vt:lpstr>
      <vt:lpstr>PROGNOSIS</vt:lpstr>
      <vt:lpstr>MASALAH</vt:lpstr>
      <vt:lpstr>SYARAT</vt:lpstr>
      <vt:lpstr>MANUVER McROBERTS</vt:lpstr>
      <vt:lpstr>ANTERIOR DISIMPACTION</vt:lpstr>
      <vt:lpstr>Suprapubic Pressure (Massanti Manuver)</vt:lpstr>
      <vt:lpstr>Rubin Manuver</vt:lpstr>
      <vt:lpstr>PowerPoint Presentation</vt:lpstr>
      <vt:lpstr>PowerPoint Presentation</vt:lpstr>
      <vt:lpstr>Rotation of Posterior Shoulder Step 1</vt:lpstr>
      <vt:lpstr>Rotation of Posterior Shoulder Step 2</vt:lpstr>
      <vt:lpstr>Rotation of Posterior Shoulder Step 3</vt:lpstr>
      <vt:lpstr>Rotation of Posterior Shoulder Step 4</vt:lpstr>
      <vt:lpstr>MELAHIRKAN BAHU PADA DISTOSIA BAHU</vt:lpstr>
      <vt:lpstr>PowerPoint Presentation</vt:lpstr>
      <vt:lpstr>PowerPoint Presentation</vt:lpstr>
      <vt:lpstr>INVERSIO  UTERI</vt:lpstr>
      <vt:lpstr> Definisi</vt:lpstr>
      <vt:lpstr>Inversio uteri  Prolaps uteri</vt:lpstr>
      <vt:lpstr>Klasifikasi</vt:lpstr>
      <vt:lpstr>Klasifikasi</vt:lpstr>
      <vt:lpstr>Etiologi</vt:lpstr>
      <vt:lpstr> Klasifikasi</vt:lpstr>
      <vt:lpstr>Predisposisi</vt:lpstr>
      <vt:lpstr>Gejala klinis</vt:lpstr>
      <vt:lpstr>Diagnosis</vt:lpstr>
      <vt:lpstr>Penatalaksanaan</vt:lpstr>
      <vt:lpstr>Reposisi manual</vt:lpstr>
      <vt:lpstr>Reposisi manual (lanjutan)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Gawat Darurat Obstetri Penanganan Awal</dc:title>
  <dc:creator>John Kaput</dc:creator>
  <cp:lastModifiedBy>HP</cp:lastModifiedBy>
  <cp:revision>24</cp:revision>
  <dcterms:created xsi:type="dcterms:W3CDTF">2015-11-18T17:48:48Z</dcterms:created>
  <dcterms:modified xsi:type="dcterms:W3CDTF">2021-06-24T02:34:23Z</dcterms:modified>
</cp:coreProperties>
</file>